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59" r:id="rId6"/>
    <p:sldId id="291" r:id="rId7"/>
    <p:sldId id="290" r:id="rId8"/>
    <p:sldId id="257" r:id="rId9"/>
    <p:sldId id="260" r:id="rId10"/>
    <p:sldId id="261" r:id="rId11"/>
    <p:sldId id="262" r:id="rId12"/>
    <p:sldId id="263" r:id="rId13"/>
    <p:sldId id="264" r:id="rId14"/>
    <p:sldId id="293" r:id="rId15"/>
    <p:sldId id="294" r:id="rId16"/>
    <p:sldId id="292" r:id="rId17"/>
    <p:sldId id="288" r:id="rId18"/>
    <p:sldId id="276" r:id="rId19"/>
    <p:sldId id="289" r:id="rId20"/>
    <p:sldId id="275" r:id="rId21"/>
    <p:sldId id="265" r:id="rId22"/>
    <p:sldId id="266" r:id="rId23"/>
    <p:sldId id="267" r:id="rId24"/>
    <p:sldId id="268" r:id="rId25"/>
    <p:sldId id="269" r:id="rId26"/>
    <p:sldId id="270" r:id="rId27"/>
    <p:sldId id="271" r:id="rId28"/>
    <p:sldId id="272" r:id="rId29"/>
    <p:sldId id="277" r:id="rId30"/>
    <p:sldId id="279" r:id="rId31"/>
    <p:sldId id="278" r:id="rId32"/>
    <p:sldId id="280" r:id="rId33"/>
    <p:sldId id="281" r:id="rId34"/>
    <p:sldId id="282" r:id="rId35"/>
    <p:sldId id="283" r:id="rId36"/>
    <p:sldId id="284" r:id="rId37"/>
    <p:sldId id="285" r:id="rId38"/>
    <p:sldId id="286" r:id="rId39"/>
    <p:sldId id="287" r:id="rId40"/>
    <p:sldId id="258"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0FC21-741A-4826-8E75-765F944AA89F}" v="226" dt="2025-01-15T09:15:37.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44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DFF18-4BF5-482E-9A29-BEECB920E638}" type="datetimeFigureOut">
              <a:rPr lang="nl-NL" smtClean="0"/>
              <a:t>13-1-2025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ED809-FD70-4328-BDBD-4E12D574F3C6}" type="slidenum">
              <a:rPr lang="nl-NL" smtClean="0"/>
              <a:t>‹nr.›</a:t>
            </a:fld>
            <a:endParaRPr lang="nl-NL"/>
          </a:p>
        </p:txBody>
      </p:sp>
    </p:spTree>
    <p:extLst>
      <p:ext uri="{BB962C8B-B14F-4D97-AF65-F5344CB8AC3E}">
        <p14:creationId xmlns:p14="http://schemas.microsoft.com/office/powerpoint/2010/main" val="79462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Startpagina. Kies vervolgens de juiste les:</a:t>
            </a:r>
          </a:p>
          <a:p>
            <a:pPr marL="171450" indent="-171450">
              <a:buFont typeface="Arial" panose="020B0604020202020204" pitchFamily="34" charset="0"/>
              <a:buChar char="•"/>
            </a:pPr>
            <a:r>
              <a:rPr lang="nl-NL" dirty="0"/>
              <a:t>Les 1 Mijn naam: dia 2</a:t>
            </a:r>
          </a:p>
          <a:p>
            <a:pPr marL="171450" indent="-171450">
              <a:buFont typeface="Arial" panose="020B0604020202020204" pitchFamily="34" charset="0"/>
              <a:buChar char="•"/>
            </a:pPr>
            <a:r>
              <a:rPr lang="nl-NL" dirty="0"/>
              <a:t>Les 2 Mijn handleiding: dia 4</a:t>
            </a:r>
          </a:p>
          <a:p>
            <a:pPr marL="171450" indent="-171450">
              <a:buFont typeface="Arial" panose="020B0604020202020204" pitchFamily="34" charset="0"/>
              <a:buChar char="•"/>
            </a:pPr>
            <a:r>
              <a:rPr lang="nl-NL" dirty="0"/>
              <a:t>Les 3 Ik ben uniek: dia 7</a:t>
            </a:r>
          </a:p>
          <a:p>
            <a:pPr marL="171450" indent="-171450">
              <a:buFont typeface="Arial" panose="020B0604020202020204" pitchFamily="34" charset="0"/>
              <a:buChar char="•"/>
            </a:pPr>
            <a:r>
              <a:rPr lang="nl-NL" dirty="0"/>
              <a:t>Les 4 Even een (levens)vraagje: dia 10</a:t>
            </a:r>
          </a:p>
          <a:p>
            <a:pPr marL="171450" indent="-171450">
              <a:buFont typeface="Arial" panose="020B0604020202020204" pitchFamily="34" charset="0"/>
              <a:buChar char="•"/>
            </a:pPr>
            <a:r>
              <a:rPr lang="nl-NL" dirty="0"/>
              <a:t>Les 5 Ik ben, ik ben, wie jij niet bent: dia 13</a:t>
            </a:r>
          </a:p>
          <a:p>
            <a:pPr marL="171450" indent="-171450">
              <a:buFont typeface="Arial" panose="020B0604020202020204" pitchFamily="34" charset="0"/>
              <a:buChar char="•"/>
            </a:pPr>
            <a:r>
              <a:rPr lang="nl-NL" dirty="0"/>
              <a:t>Les 6 Handlezen: dia 17</a:t>
            </a:r>
          </a:p>
          <a:p>
            <a:pPr marL="171450" indent="-171450">
              <a:buFont typeface="Arial" panose="020B0604020202020204" pitchFamily="34" charset="0"/>
              <a:buChar char="•"/>
            </a:pPr>
            <a:r>
              <a:rPr lang="nl-NL" dirty="0"/>
              <a:t>Les 7 Allemaal regels: dia 19</a:t>
            </a:r>
          </a:p>
          <a:p>
            <a:pPr marL="171450" indent="-171450">
              <a:buFont typeface="Arial" panose="020B0604020202020204" pitchFamily="34" charset="0"/>
              <a:buChar char="•"/>
            </a:pPr>
            <a:r>
              <a:rPr lang="nl-NL" dirty="0"/>
              <a:t>Les 8 De Gulden Regel: dia 26</a:t>
            </a:r>
          </a:p>
          <a:p>
            <a:pPr marL="171450" indent="-171450">
              <a:buFont typeface="Arial" panose="020B0604020202020204" pitchFamily="34" charset="0"/>
              <a:buChar char="•"/>
            </a:pPr>
            <a:r>
              <a:rPr lang="nl-NL" dirty="0"/>
              <a:t>Les 9 Dit geloof ik (1): dia 29</a:t>
            </a:r>
          </a:p>
          <a:p>
            <a:pPr marL="171450" indent="-171450">
              <a:buFont typeface="Arial" panose="020B0604020202020204" pitchFamily="34" charset="0"/>
              <a:buChar char="•"/>
            </a:pPr>
            <a:r>
              <a:rPr lang="nl-NL" dirty="0"/>
              <a:t>Les 10 Dit geloof ik (2): dia 34</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1</a:t>
            </a:fld>
            <a:endParaRPr lang="nl-NL"/>
          </a:p>
        </p:txBody>
      </p:sp>
    </p:spTree>
    <p:extLst>
      <p:ext uri="{BB962C8B-B14F-4D97-AF65-F5344CB8AC3E}">
        <p14:creationId xmlns:p14="http://schemas.microsoft.com/office/powerpoint/2010/main" val="2799782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10</a:t>
            </a:fld>
            <a:endParaRPr lang="nl-NL"/>
          </a:p>
        </p:txBody>
      </p:sp>
    </p:spTree>
    <p:extLst>
      <p:ext uri="{BB962C8B-B14F-4D97-AF65-F5344CB8AC3E}">
        <p14:creationId xmlns:p14="http://schemas.microsoft.com/office/powerpoint/2010/main" val="395184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FBC0-4284-A53A-2940-1D3002652CA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AE5ABB6-D9B8-0BD8-3D82-2B3FBBAF4FA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B7F981A-1AAE-D4C0-DB47-1D4EBC4B8B69}"/>
              </a:ext>
            </a:extLst>
          </p:cNvPr>
          <p:cNvSpPr>
            <a:spLocks noGrp="1"/>
          </p:cNvSpPr>
          <p:nvPr>
            <p:ph type="body" idx="1"/>
          </p:nvPr>
        </p:nvSpPr>
        <p:spPr/>
        <p:txBody>
          <a:bodyPr/>
          <a:lstStyle/>
          <a:p>
            <a:pPr marL="0" marR="0" indent="0" algn="just"/>
            <a:r>
              <a:rPr lang="nl-NL" sz="1200" kern="1400" dirty="0">
                <a:ln>
                  <a:noFill/>
                </a:ln>
                <a:solidFill>
                  <a:srgbClr val="000000"/>
                </a:solidFill>
                <a:effectLst/>
                <a:latin typeface="+mj-lt"/>
              </a:rPr>
              <a:t>Vraag de leerlingen het volgende: wie kent jou goed en weet alles van jou? Laat de leerlingen hierop reageren. Stel hierbij de volgende vragen:</a:t>
            </a:r>
          </a:p>
          <a:p>
            <a:pPr marL="359994" marR="0" indent="-359994" algn="just"/>
            <a:r>
              <a:rPr lang="nl-NL" sz="1200" kern="1400" dirty="0">
                <a:ln>
                  <a:noFill/>
                </a:ln>
                <a:solidFill>
                  <a:srgbClr val="000000"/>
                </a:solidFill>
                <a:effectLst/>
                <a:latin typeface="+mj-lt"/>
              </a:rPr>
              <a:t>· Wanneer ken je iemand? </a:t>
            </a:r>
          </a:p>
          <a:p>
            <a:pPr marL="359994" marR="0" indent="-359994" algn="just"/>
            <a:r>
              <a:rPr lang="nl-NL" sz="1200" kern="1400" dirty="0">
                <a:ln>
                  <a:noFill/>
                </a:ln>
                <a:solidFill>
                  <a:srgbClr val="000000"/>
                </a:solidFill>
                <a:effectLst/>
                <a:latin typeface="+mj-lt"/>
              </a:rPr>
              <a:t>· Wat moet je dan over iemand weten? </a:t>
            </a:r>
          </a:p>
          <a:p>
            <a:pPr marL="359994" marR="0" indent="-359994" algn="just"/>
            <a:r>
              <a:rPr lang="nl-NL" sz="1200" kern="1400" dirty="0">
                <a:ln>
                  <a:noFill/>
                </a:ln>
                <a:solidFill>
                  <a:srgbClr val="000000"/>
                </a:solidFill>
                <a:effectLst/>
                <a:latin typeface="+mj-lt"/>
              </a:rPr>
              <a:t>· Is het belangrijk om anderen te kennen? </a:t>
            </a:r>
          </a:p>
          <a:p>
            <a:pPr marL="359994" marR="0" indent="-359994" algn="just"/>
            <a:endParaRPr lang="nl-NL" sz="1200" kern="1400" dirty="0">
              <a:ln>
                <a:noFill/>
              </a:ln>
              <a:solidFill>
                <a:srgbClr val="000000"/>
              </a:solidFill>
              <a:effectLst/>
              <a:latin typeface="+mj-lt"/>
            </a:endParaRPr>
          </a:p>
          <a:p>
            <a:pPr marL="359994" marR="0" indent="-359994" algn="just"/>
            <a:r>
              <a:rPr lang="nl-NL" sz="1200" b="1" kern="1400" dirty="0">
                <a:ln>
                  <a:noFill/>
                </a:ln>
                <a:solidFill>
                  <a:srgbClr val="000000"/>
                </a:solidFill>
                <a:effectLst/>
                <a:latin typeface="+mj-lt"/>
              </a:rPr>
              <a:t>Druk op &lt;enter&gt; voor de volgende dia.</a:t>
            </a:r>
          </a:p>
          <a:p>
            <a:pPr marL="0" marR="0" indent="0" algn="l"/>
            <a:r>
              <a:rPr lang="nl-NL" sz="1200" kern="1400" dirty="0">
                <a:ln>
                  <a:noFill/>
                </a:ln>
                <a:solidFill>
                  <a:srgbClr val="000000"/>
                </a:solidFill>
                <a:effectLst/>
                <a:latin typeface="+mj-lt"/>
              </a:rPr>
              <a:t> </a:t>
            </a:r>
          </a:p>
          <a:p>
            <a:endParaRPr lang="nl-NL" dirty="0"/>
          </a:p>
        </p:txBody>
      </p:sp>
      <p:sp>
        <p:nvSpPr>
          <p:cNvPr id="4" name="Tijdelijke aanduiding voor dianummer 3">
            <a:extLst>
              <a:ext uri="{FF2B5EF4-FFF2-40B4-BE49-F238E27FC236}">
                <a16:creationId xmlns:a16="http://schemas.microsoft.com/office/drawing/2014/main" id="{41898624-5FBA-EDB2-1162-3EA09760A84D}"/>
              </a:ext>
            </a:extLst>
          </p:cNvPr>
          <p:cNvSpPr>
            <a:spLocks noGrp="1"/>
          </p:cNvSpPr>
          <p:nvPr>
            <p:ph type="sldNum" sz="quarter" idx="5"/>
          </p:nvPr>
        </p:nvSpPr>
        <p:spPr/>
        <p:txBody>
          <a:bodyPr/>
          <a:lstStyle/>
          <a:p>
            <a:fld id="{63EED809-FD70-4328-BDBD-4E12D574F3C6}" type="slidenum">
              <a:rPr lang="nl-NL" smtClean="0"/>
              <a:t>11</a:t>
            </a:fld>
            <a:endParaRPr lang="nl-NL"/>
          </a:p>
        </p:txBody>
      </p:sp>
    </p:spTree>
    <p:extLst>
      <p:ext uri="{BB962C8B-B14F-4D97-AF65-F5344CB8AC3E}">
        <p14:creationId xmlns:p14="http://schemas.microsoft.com/office/powerpoint/2010/main" val="2030873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DC4AC-A714-3491-791B-F327D88F2B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601E7D-A1E0-CC2D-EE6C-CAD027165D2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93B4E4-E277-8DD2-C21A-F32CF6185895}"/>
              </a:ext>
            </a:extLst>
          </p:cNvPr>
          <p:cNvSpPr>
            <a:spLocks noGrp="1"/>
          </p:cNvSpPr>
          <p:nvPr>
            <p:ph type="body" idx="1"/>
          </p:nvPr>
        </p:nvSpPr>
        <p:spPr/>
        <p:txBody>
          <a:bodyPr/>
          <a:lstStyle/>
          <a:p>
            <a:pPr marL="0" marR="0" indent="0" algn="just">
              <a:spcAft>
                <a:spcPts val="800"/>
              </a:spcAft>
            </a:pPr>
            <a:r>
              <a:rPr lang="nl-NL" sz="1200" kern="1400" dirty="0">
                <a:ln>
                  <a:noFill/>
                </a:ln>
                <a:solidFill>
                  <a:srgbClr val="000000"/>
                </a:solidFill>
                <a:effectLst/>
                <a:latin typeface="+mj-lt"/>
              </a:rPr>
              <a:t>Ga na de laatste stelling in op een aantal dingen die zijn opgevallen. Waren er veel verschillen tussen de leerlingen? Hebben de leerlingen vragen of willen zij nog iets over een bepaalde stelling zeggen?</a:t>
            </a:r>
          </a:p>
          <a:p>
            <a:pPr marL="0" marR="0" indent="0" algn="just">
              <a:spcAft>
                <a:spcPts val="800"/>
              </a:spcAft>
            </a:pPr>
            <a:r>
              <a:rPr lang="nl-NL" sz="1200" kern="1400" dirty="0">
                <a:ln>
                  <a:noFill/>
                </a:ln>
                <a:solidFill>
                  <a:srgbClr val="000000"/>
                </a:solidFill>
                <a:effectLst/>
                <a:latin typeface="+mj-lt"/>
              </a:rPr>
              <a:t>Daarna mag iedereen anoniem het evaluatieblad invullen. Bespreek deze vragen na.</a:t>
            </a:r>
          </a:p>
          <a:p>
            <a:pPr marL="0" marR="0" indent="0" algn="l"/>
            <a:r>
              <a:rPr lang="nl-NL" sz="1200" kern="1400" dirty="0">
                <a:ln>
                  <a:noFill/>
                </a:ln>
                <a:solidFill>
                  <a:srgbClr val="000000"/>
                </a:solidFill>
                <a:effectLst/>
                <a:latin typeface="+mj-lt"/>
              </a:rPr>
              <a:t> </a:t>
            </a:r>
          </a:p>
          <a:p>
            <a:r>
              <a:rPr lang="nl-NL" sz="1200" b="1" dirty="0">
                <a:latin typeface="+mj-lt"/>
              </a:rPr>
              <a:t>Dit is de laatste dia van les 4.</a:t>
            </a:r>
          </a:p>
        </p:txBody>
      </p:sp>
      <p:sp>
        <p:nvSpPr>
          <p:cNvPr id="4" name="Tijdelijke aanduiding voor dianummer 3">
            <a:extLst>
              <a:ext uri="{FF2B5EF4-FFF2-40B4-BE49-F238E27FC236}">
                <a16:creationId xmlns:a16="http://schemas.microsoft.com/office/drawing/2014/main" id="{87F8B179-B494-8A75-F5A6-AA5B9F133095}"/>
              </a:ext>
            </a:extLst>
          </p:cNvPr>
          <p:cNvSpPr>
            <a:spLocks noGrp="1"/>
          </p:cNvSpPr>
          <p:nvPr>
            <p:ph type="sldNum" sz="quarter" idx="5"/>
          </p:nvPr>
        </p:nvSpPr>
        <p:spPr/>
        <p:txBody>
          <a:bodyPr/>
          <a:lstStyle/>
          <a:p>
            <a:fld id="{63EED809-FD70-4328-BDBD-4E12D574F3C6}" type="slidenum">
              <a:rPr lang="nl-NL" smtClean="0"/>
              <a:t>12</a:t>
            </a:fld>
            <a:endParaRPr lang="nl-NL"/>
          </a:p>
        </p:txBody>
      </p:sp>
    </p:spTree>
    <p:extLst>
      <p:ext uri="{BB962C8B-B14F-4D97-AF65-F5344CB8AC3E}">
        <p14:creationId xmlns:p14="http://schemas.microsoft.com/office/powerpoint/2010/main" val="3271208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6C179-0316-82E5-389C-1FAD5A21D01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5059EE-C653-C431-FCF4-4DD8E2519BA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F2259D4-4F22-0276-583A-228428D37B63}"/>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749FCE1-2D5A-3F0F-15C2-744782FF9038}"/>
              </a:ext>
            </a:extLst>
          </p:cNvPr>
          <p:cNvSpPr>
            <a:spLocks noGrp="1"/>
          </p:cNvSpPr>
          <p:nvPr>
            <p:ph type="sldNum" sz="quarter" idx="5"/>
          </p:nvPr>
        </p:nvSpPr>
        <p:spPr/>
        <p:txBody>
          <a:bodyPr/>
          <a:lstStyle/>
          <a:p>
            <a:fld id="{63EED809-FD70-4328-BDBD-4E12D574F3C6}" type="slidenum">
              <a:rPr lang="nl-NL" smtClean="0"/>
              <a:t>13</a:t>
            </a:fld>
            <a:endParaRPr lang="nl-NL"/>
          </a:p>
        </p:txBody>
      </p:sp>
    </p:spTree>
    <p:extLst>
      <p:ext uri="{BB962C8B-B14F-4D97-AF65-F5344CB8AC3E}">
        <p14:creationId xmlns:p14="http://schemas.microsoft.com/office/powerpoint/2010/main" val="1693264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Begin de les met het spel Tik </a:t>
            </a:r>
            <a:r>
              <a:rPr lang="nl-NL" dirty="0" err="1"/>
              <a:t>tik</a:t>
            </a:r>
            <a:r>
              <a:rPr lang="nl-NL" dirty="0"/>
              <a:t>, wie ben ik?. Een leerling gaat met de ogen dicht staan. Wijs een andere leerling aan. Die tikt op de rug van de leerling en zegt met verdraaide stem: ‘Tik </a:t>
            </a:r>
            <a:r>
              <a:rPr lang="nl-NL" dirty="0" err="1"/>
              <a:t>tik</a:t>
            </a:r>
            <a:r>
              <a:rPr lang="nl-NL" dirty="0"/>
              <a:t> wie ben ik?’. De leerling met gesloten ogen moet raden wie het is. Dit kan een aantal keer herhaald worden. Bespreek het volgende: </a:t>
            </a:r>
          </a:p>
          <a:p>
            <a:r>
              <a:rPr lang="nl-NL" dirty="0"/>
              <a:t>• Was het moeilijk om te raden? Waarom wel of niet? </a:t>
            </a:r>
          </a:p>
          <a:p>
            <a:r>
              <a:rPr lang="nl-NL" dirty="0"/>
              <a:t>• Zorgt het spel ervoor dat je elkaar beter leert kennen? </a:t>
            </a:r>
          </a:p>
          <a:p>
            <a:r>
              <a:rPr lang="nl-NL" dirty="0"/>
              <a:t>Conclusie zal waarschijnlijk zijn dat dit laatste niet het geval is. Geef aan dat er daarom een vervolgopdracht komt. </a:t>
            </a:r>
          </a:p>
          <a:p>
            <a:endParaRPr lang="nl-NL" dirty="0"/>
          </a:p>
          <a:p>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14</a:t>
            </a:fld>
            <a:endParaRPr lang="nl-NL"/>
          </a:p>
        </p:txBody>
      </p:sp>
    </p:spTree>
    <p:extLst>
      <p:ext uri="{BB962C8B-B14F-4D97-AF65-F5344CB8AC3E}">
        <p14:creationId xmlns:p14="http://schemas.microsoft.com/office/powerpoint/2010/main" val="3878447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leerlingen gaan speeddaten en elkaar beter leren kennen aan de hand van de volgende vragen: </a:t>
            </a:r>
          </a:p>
          <a:p>
            <a:pPr marL="228600" indent="-228600">
              <a:buAutoNum type="arabicPeriod"/>
            </a:pPr>
            <a:r>
              <a:rPr lang="nl-NL" dirty="0"/>
              <a:t>Wat is het leukste dat je ooit hebt gedaan? </a:t>
            </a:r>
          </a:p>
          <a:p>
            <a:pPr marL="228600" indent="-228600">
              <a:buAutoNum type="arabicPeriod"/>
            </a:pPr>
            <a:r>
              <a:rPr lang="nl-NL" dirty="0"/>
              <a:t>Wat wil je later worden? </a:t>
            </a:r>
          </a:p>
          <a:p>
            <a:pPr marL="228600" indent="-228600">
              <a:buAutoNum type="arabicPeriod"/>
            </a:pPr>
            <a:r>
              <a:rPr lang="nl-NL" dirty="0"/>
              <a:t>Wie is de belangrijkste persoon in jouw leven? </a:t>
            </a:r>
          </a:p>
          <a:p>
            <a:pPr marL="228600" indent="-228600">
              <a:buAutoNum type="arabicPeriod"/>
            </a:pPr>
            <a:r>
              <a:rPr lang="nl-NL" dirty="0"/>
              <a:t>Wanneer kan iemand jouw vriend(in) worden? </a:t>
            </a:r>
          </a:p>
          <a:p>
            <a:pPr marL="228600" indent="-228600">
              <a:buAutoNum type="arabicPeriod"/>
            </a:pPr>
            <a:r>
              <a:rPr lang="nl-NL" dirty="0"/>
              <a:t>Wat moet iemand doen om jou blij te maken? </a:t>
            </a:r>
          </a:p>
          <a:p>
            <a:pPr marL="0" indent="0">
              <a:buNone/>
            </a:pPr>
            <a:endParaRPr lang="nl-NL" dirty="0"/>
          </a:p>
          <a:p>
            <a:pPr marL="0" indent="0">
              <a:buNone/>
            </a:pPr>
            <a:r>
              <a:rPr lang="nl-NL" dirty="0"/>
              <a:t>Deel het speeddate formulier uit en licht het toe met deze dia. In het eerste vakje vullen de leerlingen hun eigen antwoorden op de vragen in. De leerlingen delen dit vervolgens met de leerling naast zich. Deze antwoorden schrijven ze in het blauwe vakje. Na het invullen van de eerste twee vakjes begint het echte speeddaten. De leerlingen krijgen tien seconden om een date te vinden. Daarna hebben ze 30 seconden om elkaar informatie over de vragen te geven. Per date mogen de leerlingen elk één vakje invullen. Dit gaat zo door tot het formulier vol is. </a:t>
            </a:r>
          </a:p>
          <a:p>
            <a:pPr marL="0" indent="0">
              <a:buNone/>
            </a:pPr>
            <a:endParaRPr lang="nl-NL" dirty="0"/>
          </a:p>
          <a:p>
            <a:pPr marL="0" indent="0">
              <a:buNone/>
            </a:pPr>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15</a:t>
            </a:fld>
            <a:endParaRPr lang="nl-NL"/>
          </a:p>
        </p:txBody>
      </p:sp>
    </p:spTree>
    <p:extLst>
      <p:ext uri="{BB962C8B-B14F-4D97-AF65-F5344CB8AC3E}">
        <p14:creationId xmlns:p14="http://schemas.microsoft.com/office/powerpoint/2010/main" val="108924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deze dia tijdens de opdracht zien.</a:t>
            </a:r>
          </a:p>
          <a:p>
            <a:endParaRPr lang="nl-NL" dirty="0"/>
          </a:p>
          <a:p>
            <a:r>
              <a:rPr lang="nl-NL" b="1" dirty="0"/>
              <a:t>Dit is de laatste dia van les 5.</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16</a:t>
            </a:fld>
            <a:endParaRPr lang="nl-NL"/>
          </a:p>
        </p:txBody>
      </p:sp>
    </p:spTree>
    <p:extLst>
      <p:ext uri="{BB962C8B-B14F-4D97-AF65-F5344CB8AC3E}">
        <p14:creationId xmlns:p14="http://schemas.microsoft.com/office/powerpoint/2010/main" val="2408325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17</a:t>
            </a:fld>
            <a:endParaRPr lang="nl-NL"/>
          </a:p>
        </p:txBody>
      </p:sp>
    </p:spTree>
    <p:extLst>
      <p:ext uri="{BB962C8B-B14F-4D97-AF65-F5344CB8AC3E}">
        <p14:creationId xmlns:p14="http://schemas.microsoft.com/office/powerpoint/2010/main" val="792895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poster van Loesje zien. Kunnen de leerlingen de poster uitleggen? Vraag vervolgens het volgende: </a:t>
            </a:r>
          </a:p>
          <a:p>
            <a:r>
              <a:rPr lang="nl-NL" dirty="0"/>
              <a:t>• Vinden de leerlingen het leuk om nieuwe mensen te leren kennen? </a:t>
            </a:r>
          </a:p>
          <a:p>
            <a:r>
              <a:rPr lang="nl-NL" dirty="0"/>
              <a:t>• Vinden ze dat spannend, of juist niet? </a:t>
            </a:r>
          </a:p>
          <a:p>
            <a:r>
              <a:rPr lang="nl-NL" dirty="0"/>
              <a:t>• Ontmoeten ze vaak nieuwe mensen? </a:t>
            </a:r>
          </a:p>
          <a:p>
            <a:r>
              <a:rPr lang="nl-NL" dirty="0"/>
              <a:t>• Hoe goed kennen de leerlingen elkaar? </a:t>
            </a:r>
          </a:p>
          <a:p>
            <a:r>
              <a:rPr lang="nl-NL" dirty="0"/>
              <a:t>Dat laatste gaan ze met de handleesopdracht ontdekken. </a:t>
            </a:r>
          </a:p>
          <a:p>
            <a:endParaRPr lang="nl-NL" dirty="0"/>
          </a:p>
          <a:p>
            <a:r>
              <a:rPr lang="nl-NL" b="1" dirty="0"/>
              <a:t>Dit is de laatste dia van les 6.</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18</a:t>
            </a:fld>
            <a:endParaRPr lang="nl-NL"/>
          </a:p>
        </p:txBody>
      </p:sp>
    </p:spTree>
    <p:extLst>
      <p:ext uri="{BB962C8B-B14F-4D97-AF65-F5344CB8AC3E}">
        <p14:creationId xmlns:p14="http://schemas.microsoft.com/office/powerpoint/2010/main" val="4171419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19</a:t>
            </a:fld>
            <a:endParaRPr lang="nl-NL"/>
          </a:p>
        </p:txBody>
      </p:sp>
    </p:spTree>
    <p:extLst>
      <p:ext uri="{BB962C8B-B14F-4D97-AF65-F5344CB8AC3E}">
        <p14:creationId xmlns:p14="http://schemas.microsoft.com/office/powerpoint/2010/main" val="167711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2</a:t>
            </a:fld>
            <a:endParaRPr lang="nl-NL"/>
          </a:p>
        </p:txBody>
      </p:sp>
    </p:spTree>
    <p:extLst>
      <p:ext uri="{BB962C8B-B14F-4D97-AF65-F5344CB8AC3E}">
        <p14:creationId xmlns:p14="http://schemas.microsoft.com/office/powerpoint/2010/main" val="235050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Herkennen de leerlingen deze afbeelding en tekst?</a:t>
            </a:r>
          </a:p>
          <a:p>
            <a:r>
              <a:rPr lang="nl-NL" dirty="0"/>
              <a:t>Het zijn de Tien Geboden, de regels die hun oorsprong kennen binnen het jodendom, maar ook binnen het christendom bekend zijn (zie hiervoor de volgende dia).</a:t>
            </a:r>
          </a:p>
          <a:p>
            <a:r>
              <a:rPr lang="nl-NL" dirty="0"/>
              <a:t>Het woord ‘sabbat’ maakt duidelijk dat het hier om joodse regels gaat.</a:t>
            </a:r>
          </a:p>
          <a:p>
            <a:endParaRPr lang="nl-NL" dirty="0"/>
          </a:p>
          <a:p>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20</a:t>
            </a:fld>
            <a:endParaRPr lang="nl-NL"/>
          </a:p>
        </p:txBody>
      </p:sp>
    </p:spTree>
    <p:extLst>
      <p:ext uri="{BB962C8B-B14F-4D97-AF65-F5344CB8AC3E}">
        <p14:creationId xmlns:p14="http://schemas.microsoft.com/office/powerpoint/2010/main" val="3545103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Herkennen de leerlingen deze afbeelding en tekst?</a:t>
            </a:r>
          </a:p>
          <a:p>
            <a:r>
              <a:rPr lang="nl-NL" dirty="0"/>
              <a:t>Het zijn de Tien Geboden, de regels die voor christenen belangrijk zijn. De woorden ‘Bijbel’ en de afbeelding van de kerk maken duidelijk dat het hier om de christelijke regels gaat.</a:t>
            </a:r>
          </a:p>
          <a:p>
            <a:endParaRPr lang="nl-NL" dirty="0"/>
          </a:p>
          <a:p>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21</a:t>
            </a:fld>
            <a:endParaRPr lang="nl-NL"/>
          </a:p>
        </p:txBody>
      </p:sp>
    </p:spTree>
    <p:extLst>
      <p:ext uri="{BB962C8B-B14F-4D97-AF65-F5344CB8AC3E}">
        <p14:creationId xmlns:p14="http://schemas.microsoft.com/office/powerpoint/2010/main" val="739255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Herkennen de leerlingen deze afbeelding en tekst?</a:t>
            </a:r>
          </a:p>
          <a:p>
            <a:r>
              <a:rPr lang="nl-NL" dirty="0"/>
              <a:t>Het zijn de vijf zuilen van de islam, de regels die voor moslims belangrijk zijn. </a:t>
            </a:r>
          </a:p>
          <a:p>
            <a:endParaRPr lang="nl-NL" dirty="0"/>
          </a:p>
          <a:p>
            <a:r>
              <a:rPr lang="nl-NL" b="1" dirty="0"/>
              <a:t>Druk op &lt;enter&gt; voor de volgende dia.</a:t>
            </a:r>
          </a:p>
          <a:p>
            <a:endParaRPr lang="nl-NL" dirty="0"/>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22</a:t>
            </a:fld>
            <a:endParaRPr lang="nl-NL"/>
          </a:p>
        </p:txBody>
      </p:sp>
    </p:spTree>
    <p:extLst>
      <p:ext uri="{BB962C8B-B14F-4D97-AF65-F5344CB8AC3E}">
        <p14:creationId xmlns:p14="http://schemas.microsoft.com/office/powerpoint/2010/main" val="2785094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vier foto’s van geschreven regels zien. Vraag de leerlingen of zij weten welke regel er bij de foto hoort. Stel daarna de volgende vragen: </a:t>
            </a:r>
          </a:p>
          <a:p>
            <a:r>
              <a:rPr lang="nl-NL" dirty="0"/>
              <a:t>• Waarom zijn er regels? </a:t>
            </a:r>
          </a:p>
          <a:p>
            <a:r>
              <a:rPr lang="nl-NL" dirty="0"/>
              <a:t>• Zijn alle regels belangrijk? </a:t>
            </a:r>
          </a:p>
          <a:p>
            <a:r>
              <a:rPr lang="nl-NL" dirty="0"/>
              <a:t>• Wat gebeurt er als je je niet aan de regels op de foto’s houdt? </a:t>
            </a:r>
          </a:p>
          <a:p>
            <a:r>
              <a:rPr lang="nl-NL" dirty="0"/>
              <a:t>• Moet je je altijd aan de regels houden? </a:t>
            </a:r>
          </a:p>
          <a:p>
            <a:r>
              <a:rPr lang="nl-NL" dirty="0"/>
              <a:t>• Mag je zelf regels bepalen? </a:t>
            </a:r>
          </a:p>
          <a:p>
            <a:r>
              <a:rPr lang="nl-NL" dirty="0"/>
              <a:t>• Moet je het met regels eens zijn om je eraan te kunnen houden? </a:t>
            </a:r>
          </a:p>
          <a:p>
            <a:r>
              <a:rPr lang="nl-NL" dirty="0"/>
              <a:t>• Waarom hebben culturen en religies regels? </a:t>
            </a:r>
          </a:p>
          <a:p>
            <a:endParaRPr lang="nl-NL" dirty="0"/>
          </a:p>
          <a:p>
            <a:r>
              <a:rPr lang="nl-NL" dirty="0"/>
              <a:t>Vertel dat de regels die bij de foto’s horen geschreven regels zijn. Deze regels zijn opgeschreven, ze staan op papier. Bijvoorbeeld in wetboeken of in het reglement van een school. </a:t>
            </a:r>
          </a:p>
          <a:p>
            <a:endParaRPr lang="nl-NL" dirty="0"/>
          </a:p>
          <a:p>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23</a:t>
            </a:fld>
            <a:endParaRPr lang="nl-NL"/>
          </a:p>
        </p:txBody>
      </p:sp>
    </p:spTree>
    <p:extLst>
      <p:ext uri="{BB962C8B-B14F-4D97-AF65-F5344CB8AC3E}">
        <p14:creationId xmlns:p14="http://schemas.microsoft.com/office/powerpoint/2010/main" val="242557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bestaan ook ongeschreven regels. Wat denken de leerlingen dat dit zijn? Het zijn afspraken die niet officieel op papier staan. Het gaat meer over hoe je je hoort te gedragen. Laat via het digibord vier foto’s van ongeschreven regels zien. De leerlingen mogen aangeven om welke regels het gaat. Vraag daarna het volgende: </a:t>
            </a:r>
          </a:p>
          <a:p>
            <a:r>
              <a:rPr lang="nl-NL" dirty="0"/>
              <a:t>• Zijn deze regels belangrijker, even belangrijk, of minder belangrijk dan de geschreven regels? </a:t>
            </a:r>
          </a:p>
          <a:p>
            <a:r>
              <a:rPr lang="nl-NL" dirty="0"/>
              <a:t>• Wat gebeurt er als je je niet aan de regels op de foto’s houdt? </a:t>
            </a:r>
          </a:p>
          <a:p>
            <a:r>
              <a:rPr lang="nl-NL" dirty="0"/>
              <a:t>• Welke regels zijn het moeilijkste om je aan te kunnen houden? </a:t>
            </a:r>
          </a:p>
          <a:p>
            <a:r>
              <a:rPr lang="nl-NL" dirty="0"/>
              <a:t>• Waar horen de regels van de religies van de inleiding bij: zijn het geschreven of ongeschreven regels?</a:t>
            </a:r>
          </a:p>
          <a:p>
            <a:endParaRPr lang="nl-NL" dirty="0"/>
          </a:p>
          <a:p>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24</a:t>
            </a:fld>
            <a:endParaRPr lang="nl-NL"/>
          </a:p>
        </p:txBody>
      </p:sp>
    </p:spTree>
    <p:extLst>
      <p:ext uri="{BB962C8B-B14F-4D97-AF65-F5344CB8AC3E}">
        <p14:creationId xmlns:p14="http://schemas.microsoft.com/office/powerpoint/2010/main" val="4072552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de leerlingen hoe je kan laten zien aan welke regels je je moet houden. Een manier is middels een bord, denk aan de verkeersregels. De leerlingen gaan een eigen ‘verkeersbord’ maken. Hierbij bedenken ze het volgende: </a:t>
            </a:r>
          </a:p>
          <a:p>
            <a:r>
              <a:rPr lang="nl-NL" dirty="0"/>
              <a:t>• Wat is voor jou erg belangrijk? Welke regel vind jij het belangrijkste? </a:t>
            </a:r>
          </a:p>
          <a:p>
            <a:r>
              <a:rPr lang="nl-NL" dirty="0"/>
              <a:t>• Het mag een geschreven of ongeschreven regel zijn. </a:t>
            </a:r>
          </a:p>
          <a:p>
            <a:r>
              <a:rPr lang="nl-NL" dirty="0"/>
              <a:t>• Door het bord maak jij jouw regel duidelijk.</a:t>
            </a:r>
          </a:p>
          <a:p>
            <a:r>
              <a:rPr lang="nl-NL" dirty="0"/>
              <a:t>• Het bord laat zien dat je iets wel, of juist niet mag doen. </a:t>
            </a:r>
          </a:p>
          <a:p>
            <a:endParaRPr lang="nl-NL" dirty="0"/>
          </a:p>
          <a:p>
            <a:r>
              <a:rPr lang="nl-NL" dirty="0"/>
              <a:t>De leerlingen gaan met hun bord aan de slag.</a:t>
            </a:r>
          </a:p>
          <a:p>
            <a:endParaRPr lang="nl-NL" dirty="0"/>
          </a:p>
          <a:p>
            <a:r>
              <a:rPr lang="nl-NL" b="1" dirty="0"/>
              <a:t>Dit is de laatste dia van les 7.</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25</a:t>
            </a:fld>
            <a:endParaRPr lang="nl-NL"/>
          </a:p>
        </p:txBody>
      </p:sp>
    </p:spTree>
    <p:extLst>
      <p:ext uri="{BB962C8B-B14F-4D97-AF65-F5344CB8AC3E}">
        <p14:creationId xmlns:p14="http://schemas.microsoft.com/office/powerpoint/2010/main" val="3028801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26</a:t>
            </a:fld>
            <a:endParaRPr lang="nl-NL"/>
          </a:p>
        </p:txBody>
      </p:sp>
    </p:spTree>
    <p:extLst>
      <p:ext uri="{BB962C8B-B14F-4D97-AF65-F5344CB8AC3E}">
        <p14:creationId xmlns:p14="http://schemas.microsoft.com/office/powerpoint/2010/main" val="4030109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een van de papiertjes met daarop een Gulden Regel aan een leerling. De leerling leest de zin voor. Geef daarna het volgende papiertje aan een andere leerling. Dit herhaalt zich net zolang tot alle zinnen gelezen zijn.</a:t>
            </a:r>
          </a:p>
          <a:p>
            <a:endParaRPr lang="nl-NL" dirty="0"/>
          </a:p>
          <a:p>
            <a:r>
              <a:rPr lang="nl-NL" dirty="0"/>
              <a:t>Vraag de leerlingen het volgende: </a:t>
            </a:r>
          </a:p>
          <a:p>
            <a:r>
              <a:rPr lang="nl-NL" dirty="0"/>
              <a:t>• Wie heeft een zin gehoord die je al kende? </a:t>
            </a:r>
          </a:p>
          <a:p>
            <a:r>
              <a:rPr lang="nl-NL" dirty="0"/>
              <a:t>• Is je iets opgevallen aan de verschillende zinnen? </a:t>
            </a:r>
          </a:p>
          <a:p>
            <a:r>
              <a:rPr lang="nl-NL" dirty="0"/>
              <a:t>• Waar gaan ze zinnen over? </a:t>
            </a:r>
          </a:p>
          <a:p>
            <a:r>
              <a:rPr lang="nl-NL" dirty="0"/>
              <a:t>• Wat delen de zinnen met elkaar? </a:t>
            </a:r>
          </a:p>
          <a:p>
            <a:r>
              <a:rPr lang="nl-NL" dirty="0"/>
              <a:t>• Wat is het mooiste of meest bijzondere dat je gehoord hebt?</a:t>
            </a:r>
          </a:p>
          <a:p>
            <a:endParaRPr lang="nl-NL" dirty="0"/>
          </a:p>
          <a:p>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27</a:t>
            </a:fld>
            <a:endParaRPr lang="nl-NL"/>
          </a:p>
        </p:txBody>
      </p:sp>
    </p:spTree>
    <p:extLst>
      <p:ext uri="{BB962C8B-B14F-4D97-AF65-F5344CB8AC3E}">
        <p14:creationId xmlns:p14="http://schemas.microsoft.com/office/powerpoint/2010/main" val="590324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Bekijk de zinnen op deze dia en geef aan dat het de Gulden Regel is. Dit is een regel die veel religies en culturen kennen. Vraag vervolgens: </a:t>
            </a:r>
          </a:p>
          <a:p>
            <a:r>
              <a:rPr lang="nl-NL" dirty="0"/>
              <a:t>• Waarom is deze regel binnen veel culturen en religies belangrijk? </a:t>
            </a:r>
          </a:p>
          <a:p>
            <a:r>
              <a:rPr lang="nl-NL" dirty="0"/>
              <a:t>• Waarom hebben religies en culturen regels? </a:t>
            </a:r>
          </a:p>
          <a:p>
            <a:r>
              <a:rPr lang="nl-NL" dirty="0"/>
              <a:t>• Zou de regel ook binnen de school en de klas gebruikt kunnen worden? Of bestaat de regel al? </a:t>
            </a:r>
          </a:p>
          <a:p>
            <a:r>
              <a:rPr lang="nl-NL" dirty="0"/>
              <a:t>• Wat vind jij van deze regel? </a:t>
            </a:r>
          </a:p>
          <a:p>
            <a:r>
              <a:rPr lang="nl-NL" dirty="0"/>
              <a:t>• Zou jij je aan deze regel willen houden? </a:t>
            </a:r>
          </a:p>
          <a:p>
            <a:r>
              <a:rPr lang="nl-NL" dirty="0"/>
              <a:t>• Zou je iets aan deze regel willen veranderen? </a:t>
            </a:r>
          </a:p>
          <a:p>
            <a:r>
              <a:rPr lang="nl-NL" dirty="0"/>
              <a:t>• Waarom houdt niet iedereen zich aan deze regel? </a:t>
            </a:r>
          </a:p>
          <a:p>
            <a:endParaRPr lang="nl-NL" dirty="0"/>
          </a:p>
          <a:p>
            <a:r>
              <a:rPr lang="nl-NL" dirty="0"/>
              <a:t>De leerlingen mogen de zin kiezen die zij het mooiste vinden. Deze schrijven ze op een vel A4-papier. Daarbij mogen ze een tekening, gedichtje of tekst maken waarmee zij laten zien wat de regel voor hen betekent.</a:t>
            </a:r>
          </a:p>
          <a:p>
            <a:endParaRPr lang="nl-NL" dirty="0"/>
          </a:p>
          <a:p>
            <a:r>
              <a:rPr lang="nl-NL" b="1" dirty="0"/>
              <a:t>Dit is de laatste dia van les 8.</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28</a:t>
            </a:fld>
            <a:endParaRPr lang="nl-NL"/>
          </a:p>
        </p:txBody>
      </p:sp>
    </p:spTree>
    <p:extLst>
      <p:ext uri="{BB962C8B-B14F-4D97-AF65-F5344CB8AC3E}">
        <p14:creationId xmlns:p14="http://schemas.microsoft.com/office/powerpoint/2010/main" val="1764287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29</a:t>
            </a:fld>
            <a:endParaRPr lang="nl-NL"/>
          </a:p>
        </p:txBody>
      </p:sp>
    </p:spTree>
    <p:extLst>
      <p:ext uri="{BB962C8B-B14F-4D97-AF65-F5344CB8AC3E}">
        <p14:creationId xmlns:p14="http://schemas.microsoft.com/office/powerpoint/2010/main" val="126956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C8A15-E220-EB81-2AA8-925EA6B86FA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BCA51E9-F0AB-8C19-A2E7-CDBA9C530D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631D5DE-51C2-341A-E2DE-D9C45EEDAF60}"/>
              </a:ext>
            </a:extLst>
          </p:cNvPr>
          <p:cNvSpPr>
            <a:spLocks noGrp="1"/>
          </p:cNvSpPr>
          <p:nvPr>
            <p:ph type="body" idx="1"/>
          </p:nvPr>
        </p:nvSpPr>
        <p:spPr/>
        <p:txBody>
          <a:bodyPr/>
          <a:lstStyle/>
          <a:p>
            <a:r>
              <a:rPr lang="nl-NL" dirty="0"/>
              <a:t>Als iemand vraagt wie je bent, noem je vaak als eerste je naam. Daarom gaan de leerlingen zich aan de hand van hun naam voorstellen. Ze gaan een naambordje maken en het gekozen lettertype en de kleuren moeten een persoonlijke eigenschap tonen. Bekijk de afbeeldingen en probeer samen voorbeelden te bedenken: </a:t>
            </a:r>
          </a:p>
          <a:p>
            <a:r>
              <a:rPr lang="nl-NL" dirty="0"/>
              <a:t>• Ronde letters: iemand is open of vrolijk, </a:t>
            </a:r>
          </a:p>
          <a:p>
            <a:r>
              <a:rPr lang="nl-NL" dirty="0"/>
              <a:t>• Strakke letters: iemand is precies of serieus, </a:t>
            </a:r>
          </a:p>
          <a:p>
            <a:r>
              <a:rPr lang="nl-NL" dirty="0"/>
              <a:t>• Graffiti-letters: iemand is stoer, </a:t>
            </a:r>
          </a:p>
          <a:p>
            <a:r>
              <a:rPr lang="nl-NL" dirty="0"/>
              <a:t>• Veel kleur: iemand is vaak blij. </a:t>
            </a:r>
          </a:p>
          <a:p>
            <a:endParaRPr lang="nl-NL" dirty="0"/>
          </a:p>
          <a:p>
            <a:r>
              <a:rPr lang="nl-NL" dirty="0"/>
              <a:t>Laat de leerlingen aan hun naambordje werken.</a:t>
            </a:r>
          </a:p>
          <a:p>
            <a:endParaRPr lang="nl-NL" dirty="0"/>
          </a:p>
          <a:p>
            <a:r>
              <a:rPr lang="nl-NL" b="1" dirty="0"/>
              <a:t>Dit is de laatste dia van deze les.</a:t>
            </a:r>
          </a:p>
        </p:txBody>
      </p:sp>
      <p:sp>
        <p:nvSpPr>
          <p:cNvPr id="4" name="Tijdelijke aanduiding voor dianummer 3">
            <a:extLst>
              <a:ext uri="{FF2B5EF4-FFF2-40B4-BE49-F238E27FC236}">
                <a16:creationId xmlns:a16="http://schemas.microsoft.com/office/drawing/2014/main" id="{F9891AE8-952A-7B8E-A6A0-4BC3B5F1FFD4}"/>
              </a:ext>
            </a:extLst>
          </p:cNvPr>
          <p:cNvSpPr>
            <a:spLocks noGrp="1"/>
          </p:cNvSpPr>
          <p:nvPr>
            <p:ph type="sldNum" sz="quarter" idx="5"/>
          </p:nvPr>
        </p:nvSpPr>
        <p:spPr/>
        <p:txBody>
          <a:bodyPr/>
          <a:lstStyle/>
          <a:p>
            <a:fld id="{63EED809-FD70-4328-BDBD-4E12D574F3C6}" type="slidenum">
              <a:rPr lang="nl-NL" smtClean="0"/>
              <a:t>3</a:t>
            </a:fld>
            <a:endParaRPr lang="nl-NL"/>
          </a:p>
        </p:txBody>
      </p:sp>
    </p:spTree>
    <p:extLst>
      <p:ext uri="{BB962C8B-B14F-4D97-AF65-F5344CB8AC3E}">
        <p14:creationId xmlns:p14="http://schemas.microsoft.com/office/powerpoint/2010/main" val="1765628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samen met de leerlingen een woordspin rondom het woord ‘geloof’. Waar denken de leerlingen aan bij dit woord?</a:t>
            </a:r>
          </a:p>
          <a:p>
            <a:endParaRPr lang="nl-NL" dirty="0"/>
          </a:p>
          <a:p>
            <a:r>
              <a:rPr lang="nl-NL" b="1" dirty="0"/>
              <a:t>Druk op &lt;enter&gt; voor de volgende dia.</a:t>
            </a:r>
          </a:p>
          <a:p>
            <a:endParaRPr lang="nl-NL" dirty="0"/>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30</a:t>
            </a:fld>
            <a:endParaRPr lang="nl-NL"/>
          </a:p>
        </p:txBody>
      </p:sp>
    </p:spTree>
    <p:extLst>
      <p:ext uri="{BB962C8B-B14F-4D97-AF65-F5344CB8AC3E}">
        <p14:creationId xmlns:p14="http://schemas.microsoft.com/office/powerpoint/2010/main" val="1601923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Bekijk samen de definitie van het woord geloof.</a:t>
            </a:r>
          </a:p>
          <a:p>
            <a:r>
              <a:rPr lang="nl-NL" dirty="0"/>
              <a:t>Vraag wie van de leerlingen een geloof aanhangt. En wat betekent dit geloof voor hen? Op welke manier kan je merken dat iemand een bepaald geloof heeft?</a:t>
            </a:r>
          </a:p>
          <a:p>
            <a:endParaRPr lang="nl-NL" dirty="0"/>
          </a:p>
          <a:p>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31</a:t>
            </a:fld>
            <a:endParaRPr lang="nl-NL"/>
          </a:p>
        </p:txBody>
      </p:sp>
    </p:spTree>
    <p:extLst>
      <p:ext uri="{BB962C8B-B14F-4D97-AF65-F5344CB8AC3E}">
        <p14:creationId xmlns:p14="http://schemas.microsoft.com/office/powerpoint/2010/main" val="1450960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leerlingen in groepjes filmfragmenten kijken waarin leeftijdsgenoten vertellen wat zij geloven. Het gaat om de volgende fragmenten: </a:t>
            </a:r>
          </a:p>
          <a:p>
            <a:r>
              <a:rPr lang="nl-NL" dirty="0"/>
              <a:t>• </a:t>
            </a:r>
            <a:r>
              <a:rPr lang="nl-NL" dirty="0" err="1"/>
              <a:t>Ronit</a:t>
            </a:r>
            <a:r>
              <a:rPr lang="nl-NL" dirty="0"/>
              <a:t> is joods: schooltv.nl/video-item/dit-geloof-ik-</a:t>
            </a:r>
            <a:r>
              <a:rPr lang="nl-NL" dirty="0" err="1"/>
              <a:t>ronit</a:t>
            </a:r>
            <a:r>
              <a:rPr lang="nl-NL" dirty="0"/>
              <a:t>-is-joods </a:t>
            </a:r>
          </a:p>
          <a:p>
            <a:r>
              <a:rPr lang="nl-NL" dirty="0"/>
              <a:t>• Willemijn is katholiek: schooltv.nl/video-item/dit-geloof-ik-</a:t>
            </a:r>
            <a:r>
              <a:rPr lang="nl-NL" dirty="0" err="1"/>
              <a:t>willemijn</a:t>
            </a:r>
            <a:r>
              <a:rPr lang="nl-NL" dirty="0"/>
              <a:t>-is-katholiek </a:t>
            </a:r>
          </a:p>
          <a:p>
            <a:r>
              <a:rPr lang="nl-NL" dirty="0"/>
              <a:t>• Roeland is protestant: schooltv.nl/video-item/dit-geloof-ik-</a:t>
            </a:r>
            <a:r>
              <a:rPr lang="nl-NL" dirty="0" err="1"/>
              <a:t>roeland</a:t>
            </a:r>
            <a:r>
              <a:rPr lang="nl-NL" dirty="0"/>
              <a:t>-is-protestant </a:t>
            </a:r>
          </a:p>
          <a:p>
            <a:r>
              <a:rPr lang="nl-NL" dirty="0"/>
              <a:t>• </a:t>
            </a:r>
            <a:r>
              <a:rPr lang="nl-NL" dirty="0" err="1"/>
              <a:t>Rouwayda</a:t>
            </a:r>
            <a:r>
              <a:rPr lang="nl-NL" dirty="0"/>
              <a:t> is moslim: schooltv.nl/video-item/dit-geloof-ik-</a:t>
            </a:r>
            <a:r>
              <a:rPr lang="nl-NL" dirty="0" err="1"/>
              <a:t>rouwayda</a:t>
            </a:r>
            <a:r>
              <a:rPr lang="nl-NL" dirty="0"/>
              <a:t>-is-moslim </a:t>
            </a:r>
          </a:p>
          <a:p>
            <a:endParaRPr lang="nl-NL" dirty="0"/>
          </a:p>
          <a:p>
            <a:r>
              <a:rPr lang="nl-NL" dirty="0"/>
              <a:t>De leerlingen mogen zelf kiezen welk fragment zij willen bekijken. Een andere optie is dat u een geloof toewijst. Het is tevens mogelijk om de leerlingen meerdere fragmenten te laten bekijken en hen op die manier met meerdere geloven kennis te laten maken. </a:t>
            </a:r>
          </a:p>
          <a:p>
            <a:endParaRPr lang="nl-NL" dirty="0"/>
          </a:p>
          <a:p>
            <a:r>
              <a:rPr lang="nl-NL" dirty="0"/>
              <a:t>Indien u de website ditgeloofik.nl wilt laten zien, kunt u op de afbeelding klikken.</a:t>
            </a:r>
          </a:p>
          <a:p>
            <a:endParaRPr lang="nl-NL" dirty="0"/>
          </a:p>
          <a:p>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32</a:t>
            </a:fld>
            <a:endParaRPr lang="nl-NL"/>
          </a:p>
        </p:txBody>
      </p:sp>
    </p:spTree>
    <p:extLst>
      <p:ext uri="{BB962C8B-B14F-4D97-AF65-F5344CB8AC3E}">
        <p14:creationId xmlns:p14="http://schemas.microsoft.com/office/powerpoint/2010/main" val="249683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 leerling noteert op het werkblad: </a:t>
            </a:r>
          </a:p>
          <a:p>
            <a:r>
              <a:rPr lang="nl-NL" dirty="0"/>
              <a:t>• Iets wat hij/zij nog niet wist over dat geloof. </a:t>
            </a:r>
          </a:p>
          <a:p>
            <a:r>
              <a:rPr lang="nl-NL" dirty="0"/>
              <a:t>• Iets wat hij/zij leuk of bijzonder vindt aan dat geloof. </a:t>
            </a:r>
          </a:p>
          <a:p>
            <a:r>
              <a:rPr lang="nl-NL" dirty="0"/>
              <a:t>• Iets van dat geloof wat lijkt op wat hij/zij kent. </a:t>
            </a:r>
          </a:p>
          <a:p>
            <a:r>
              <a:rPr lang="nl-NL" dirty="0"/>
              <a:t>• Een vraag die ze aan de jongen of het meisje zouden willen stellen.</a:t>
            </a:r>
          </a:p>
          <a:p>
            <a:endParaRPr lang="nl-NL" dirty="0"/>
          </a:p>
          <a:p>
            <a:r>
              <a:rPr lang="nl-NL" b="1" dirty="0"/>
              <a:t>Dit is de laatste dia van les 9.</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33</a:t>
            </a:fld>
            <a:endParaRPr lang="nl-NL"/>
          </a:p>
        </p:txBody>
      </p:sp>
    </p:spTree>
    <p:extLst>
      <p:ext uri="{BB962C8B-B14F-4D97-AF65-F5344CB8AC3E}">
        <p14:creationId xmlns:p14="http://schemas.microsoft.com/office/powerpoint/2010/main" val="1457986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34</a:t>
            </a:fld>
            <a:endParaRPr lang="nl-NL"/>
          </a:p>
        </p:txBody>
      </p:sp>
    </p:spTree>
    <p:extLst>
      <p:ext uri="{BB962C8B-B14F-4D97-AF65-F5344CB8AC3E}">
        <p14:creationId xmlns:p14="http://schemas.microsoft.com/office/powerpoint/2010/main" val="3578361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leerlingen gaan (opnieuw) </a:t>
            </a:r>
            <a:r>
              <a:rPr lang="nl-NL" dirty="0" err="1"/>
              <a:t>Ronit</a:t>
            </a:r>
            <a:r>
              <a:rPr lang="nl-NL" dirty="0"/>
              <a:t>, Willemijn, Roeland en </a:t>
            </a:r>
            <a:r>
              <a:rPr lang="nl-NL" dirty="0" err="1"/>
              <a:t>Rouwayda</a:t>
            </a:r>
            <a:r>
              <a:rPr lang="nl-NL" dirty="0"/>
              <a:t> ontmoeten. In tweetallen gaan de leerlingen deze jongeren (nog) beter leren kennen. De leerlingen mogen zelf kiezen welk fragment zij willen bekijken. Een andere optie is dat u een geloof toewijst. Het is tevens mogelijk om de leerlingen meerdere fragmenten te laten bekijken en hen op die manier met meerdere geloven kennis te laten maken. Laat de leerlingen de website ditgeloofik.nl opstarten. Op de homepage klikken ze op de persoon die zij gekozen of toegewezen hebben gekregen. Indien u de website ditgeloofik.nl wilt laten zien, kunt u op de afbeelding klikken.</a:t>
            </a:r>
          </a:p>
          <a:p>
            <a:endParaRPr lang="nl-NL" dirty="0"/>
          </a:p>
          <a:p>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35</a:t>
            </a:fld>
            <a:endParaRPr lang="nl-NL"/>
          </a:p>
        </p:txBody>
      </p:sp>
    </p:spTree>
    <p:extLst>
      <p:ext uri="{BB962C8B-B14F-4D97-AF65-F5344CB8AC3E}">
        <p14:creationId xmlns:p14="http://schemas.microsoft.com/office/powerpoint/2010/main" val="613166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de volgende opdracht mee. Ga op zoek naar het volgende: </a:t>
            </a:r>
          </a:p>
          <a:p>
            <a:r>
              <a:rPr lang="nl-NL" dirty="0"/>
              <a:t>• Drie dingen waarin de jongere verschilt met jou. </a:t>
            </a:r>
          </a:p>
          <a:p>
            <a:r>
              <a:rPr lang="nl-NL" dirty="0"/>
              <a:t>• Drie dingen die hij of zij met jou deelt. </a:t>
            </a:r>
          </a:p>
          <a:p>
            <a:r>
              <a:rPr lang="nl-NL" dirty="0"/>
              <a:t>• Iets van de religie wat jij mooi of positief vindt. </a:t>
            </a:r>
          </a:p>
          <a:p>
            <a:r>
              <a:rPr lang="nl-NL" dirty="0"/>
              <a:t>• Een vraag die je over de religie hebt. </a:t>
            </a:r>
          </a:p>
          <a:p>
            <a:r>
              <a:rPr lang="nl-NL" dirty="0"/>
              <a:t>Bekijk hiervoor de pagina van de desbetreffende persoon en noteer de antwoorden op het werkblad.</a:t>
            </a:r>
          </a:p>
          <a:p>
            <a:endParaRPr lang="nl-NL" dirty="0"/>
          </a:p>
          <a:p>
            <a:r>
              <a:rPr lang="nl-NL" b="1" dirty="0"/>
              <a:t>Dit is de laatste dia van les 10.</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36</a:t>
            </a:fld>
            <a:endParaRPr lang="nl-NL"/>
          </a:p>
        </p:txBody>
      </p:sp>
    </p:spTree>
    <p:extLst>
      <p:ext uri="{BB962C8B-B14F-4D97-AF65-F5344CB8AC3E}">
        <p14:creationId xmlns:p14="http://schemas.microsoft.com/office/powerpoint/2010/main" val="4166407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37</a:t>
            </a:fld>
            <a:endParaRPr lang="nl-NL"/>
          </a:p>
        </p:txBody>
      </p:sp>
    </p:spTree>
    <p:extLst>
      <p:ext uri="{BB962C8B-B14F-4D97-AF65-F5344CB8AC3E}">
        <p14:creationId xmlns:p14="http://schemas.microsoft.com/office/powerpoint/2010/main" val="313569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FEEF8-94CB-A014-F17C-9BD3D07A29F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A01F618-95EC-EEA7-68D8-50322E1234D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2F829F8-11D4-78E2-AB30-AD676EEFB31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A9457F7-C88C-2774-B80D-826A6956619E}"/>
              </a:ext>
            </a:extLst>
          </p:cNvPr>
          <p:cNvSpPr>
            <a:spLocks noGrp="1"/>
          </p:cNvSpPr>
          <p:nvPr>
            <p:ph type="sldNum" sz="quarter" idx="5"/>
          </p:nvPr>
        </p:nvSpPr>
        <p:spPr/>
        <p:txBody>
          <a:bodyPr/>
          <a:lstStyle/>
          <a:p>
            <a:fld id="{63EED809-FD70-4328-BDBD-4E12D574F3C6}" type="slidenum">
              <a:rPr lang="nl-NL" smtClean="0"/>
              <a:t>4</a:t>
            </a:fld>
            <a:endParaRPr lang="nl-NL"/>
          </a:p>
        </p:txBody>
      </p:sp>
    </p:spTree>
    <p:extLst>
      <p:ext uri="{BB962C8B-B14F-4D97-AF65-F5344CB8AC3E}">
        <p14:creationId xmlns:p14="http://schemas.microsoft.com/office/powerpoint/2010/main" val="22313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leerlingen de foto’s zien. Stel hierbij de volgende vragen:</a:t>
            </a:r>
          </a:p>
          <a:p>
            <a:r>
              <a:rPr lang="nl-NL" dirty="0"/>
              <a:t>• Wat zijn dit? </a:t>
            </a:r>
          </a:p>
          <a:p>
            <a:r>
              <a:rPr lang="nl-NL" dirty="0"/>
              <a:t>• Waar wordt het voor gebruikt? </a:t>
            </a:r>
          </a:p>
          <a:p>
            <a:r>
              <a:rPr lang="nl-NL" dirty="0"/>
              <a:t>• Waarvan bestaan er handleidingen? </a:t>
            </a:r>
          </a:p>
          <a:p>
            <a:r>
              <a:rPr lang="nl-NL" dirty="0"/>
              <a:t>• Waarvan bestaan geen handleidingen? </a:t>
            </a:r>
          </a:p>
          <a:p>
            <a:r>
              <a:rPr lang="nl-NL" dirty="0"/>
              <a:t>• Welke handleiding bestaat niet, maar zou je graag willen hebben?</a:t>
            </a:r>
          </a:p>
          <a:p>
            <a:endParaRPr lang="nl-NL" dirty="0"/>
          </a:p>
          <a:p>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5</a:t>
            </a:fld>
            <a:endParaRPr lang="nl-NL"/>
          </a:p>
        </p:txBody>
      </p:sp>
    </p:spTree>
    <p:extLst>
      <p:ext uri="{BB962C8B-B14F-4D97-AF65-F5344CB8AC3E}">
        <p14:creationId xmlns:p14="http://schemas.microsoft.com/office/powerpoint/2010/main" val="225301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aan dat de leerlingen een handleiding van zichzelf gaan schrijven. Dit doen zij met behulp van het werkblad Mijn handleiding. Leg het werkblad uit en laat de leerlingen met de opdracht aan de slag gaan. </a:t>
            </a:r>
          </a:p>
          <a:p>
            <a:endParaRPr lang="nl-NL" dirty="0"/>
          </a:p>
          <a:p>
            <a:r>
              <a:rPr lang="nl-NL" b="1" dirty="0"/>
              <a:t>Dit is de laatste dia van les 2.</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6</a:t>
            </a:fld>
            <a:endParaRPr lang="nl-NL"/>
          </a:p>
        </p:txBody>
      </p:sp>
    </p:spTree>
    <p:extLst>
      <p:ext uri="{BB962C8B-B14F-4D97-AF65-F5344CB8AC3E}">
        <p14:creationId xmlns:p14="http://schemas.microsoft.com/office/powerpoint/2010/main" val="276697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7</a:t>
            </a:fld>
            <a:endParaRPr lang="nl-NL"/>
          </a:p>
        </p:txBody>
      </p:sp>
    </p:spTree>
    <p:extLst>
      <p:ext uri="{BB962C8B-B14F-4D97-AF65-F5344CB8AC3E}">
        <p14:creationId xmlns:p14="http://schemas.microsoft.com/office/powerpoint/2010/main" val="176521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leerlingen de zoekpuzzel zien. Kunnen zij de vijf verschillen vinden?</a:t>
            </a:r>
          </a:p>
          <a:p>
            <a:endParaRPr lang="nl-NL" dirty="0"/>
          </a:p>
          <a:p>
            <a:r>
              <a:rPr lang="nl-NL" b="1" dirty="0"/>
              <a:t>Druk op &lt;enter&gt; voor de volgende dia.</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8</a:t>
            </a:fld>
            <a:endParaRPr lang="nl-NL"/>
          </a:p>
        </p:txBody>
      </p:sp>
    </p:spTree>
    <p:extLst>
      <p:ext uri="{BB962C8B-B14F-4D97-AF65-F5344CB8AC3E}">
        <p14:creationId xmlns:p14="http://schemas.microsoft.com/office/powerpoint/2010/main" val="1858547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de opdracht gaan de leerlingen overeenkomsten ontdekken. Maar ze gaan ook opzoek naar iets waar zij uniek in zijn. De leerlingen lopen door het lokaal en proberen, door elkaar vragen te stellen, te ontdekken wat zij delen. Dit noteren zij op het werkblad. Het gaat om drie overeenkomsten per persoon. Aan het einde proberen ze ook iets te noteren waar zij de enige, dus uniek, in zijn. Ook hier komen ze door het gesprek met de ander achter.</a:t>
            </a:r>
          </a:p>
          <a:p>
            <a:endParaRPr lang="nl-NL" dirty="0"/>
          </a:p>
          <a:p>
            <a:r>
              <a:rPr lang="nl-NL" b="1" dirty="0"/>
              <a:t>Dit is de laatste dia van les 3.</a:t>
            </a:r>
          </a:p>
        </p:txBody>
      </p:sp>
      <p:sp>
        <p:nvSpPr>
          <p:cNvPr id="4" name="Tijdelijke aanduiding voor dianummer 3"/>
          <p:cNvSpPr>
            <a:spLocks noGrp="1"/>
          </p:cNvSpPr>
          <p:nvPr>
            <p:ph type="sldNum" sz="quarter" idx="5"/>
          </p:nvPr>
        </p:nvSpPr>
        <p:spPr/>
        <p:txBody>
          <a:bodyPr/>
          <a:lstStyle/>
          <a:p>
            <a:fld id="{63EED809-FD70-4328-BDBD-4E12D574F3C6}" type="slidenum">
              <a:rPr lang="nl-NL" smtClean="0"/>
              <a:t>9</a:t>
            </a:fld>
            <a:endParaRPr lang="nl-NL"/>
          </a:p>
        </p:txBody>
      </p:sp>
    </p:spTree>
    <p:extLst>
      <p:ext uri="{BB962C8B-B14F-4D97-AF65-F5344CB8AC3E}">
        <p14:creationId xmlns:p14="http://schemas.microsoft.com/office/powerpoint/2010/main" val="3739037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A0BC9B1-1E22-4C34-871B-4EB518E2A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584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F28956-DC6B-4DB7-B46A-45F0E7D6C2C2}"/>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Calibri" panose="020F0502020204030204" pitchFamily="34" charset="0"/>
                <a:cs typeface="Calibri" panose="020F0502020204030204" pitchFamily="34" charset="0"/>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2E5CAEAD-8B66-475C-882B-1B25E643A5D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9" name="Afbeelding 8">
            <a:extLst>
              <a:ext uri="{FF2B5EF4-FFF2-40B4-BE49-F238E27FC236}">
                <a16:creationId xmlns:a16="http://schemas.microsoft.com/office/drawing/2014/main" id="{3A5DF053-E1ED-4EBE-A624-CC0F70EF4579}"/>
              </a:ext>
            </a:extLst>
          </p:cNvPr>
          <p:cNvPicPr>
            <a:picLocks noChangeAspect="1"/>
          </p:cNvPicPr>
          <p:nvPr userDrawn="1"/>
        </p:nvPicPr>
        <p:blipFill>
          <a:blip r:embed="rId2"/>
          <a:stretch>
            <a:fillRect/>
          </a:stretch>
        </p:blipFill>
        <p:spPr>
          <a:xfrm>
            <a:off x="0" y="6041073"/>
            <a:ext cx="12192000" cy="816928"/>
          </a:xfrm>
          <a:prstGeom prst="rect">
            <a:avLst/>
          </a:prstGeom>
        </p:spPr>
      </p:pic>
      <p:pic>
        <p:nvPicPr>
          <p:cNvPr id="4" name="Afbeelding 3">
            <a:extLst>
              <a:ext uri="{FF2B5EF4-FFF2-40B4-BE49-F238E27FC236}">
                <a16:creationId xmlns:a16="http://schemas.microsoft.com/office/drawing/2014/main" id="{96FA11C1-51FF-4F68-A7B7-E584207D8A58}"/>
              </a:ext>
            </a:extLst>
          </p:cNvPr>
          <p:cNvPicPr>
            <a:picLocks noChangeAspect="1"/>
          </p:cNvPicPr>
          <p:nvPr userDrawn="1"/>
        </p:nvPicPr>
        <p:blipFill>
          <a:blip r:embed="rId3"/>
          <a:stretch>
            <a:fillRect/>
          </a:stretch>
        </p:blipFill>
        <p:spPr>
          <a:xfrm>
            <a:off x="0" y="-2143"/>
            <a:ext cx="12192000" cy="556608"/>
          </a:xfrm>
          <a:prstGeom prst="rect">
            <a:avLst/>
          </a:prstGeom>
        </p:spPr>
      </p:pic>
    </p:spTree>
    <p:extLst>
      <p:ext uri="{BB962C8B-B14F-4D97-AF65-F5344CB8AC3E}">
        <p14:creationId xmlns:p14="http://schemas.microsoft.com/office/powerpoint/2010/main" val="243130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929A70C-96A7-4A4C-BEE6-DDCD96FD5058}"/>
              </a:ext>
            </a:extLst>
          </p:cNvPr>
          <p:cNvPicPr>
            <a:picLocks noChangeAspect="1"/>
          </p:cNvPicPr>
          <p:nvPr userDrawn="1"/>
        </p:nvPicPr>
        <p:blipFill>
          <a:blip r:embed="rId2"/>
          <a:stretch>
            <a:fillRect/>
          </a:stretch>
        </p:blipFill>
        <p:spPr>
          <a:xfrm>
            <a:off x="0" y="5381625"/>
            <a:ext cx="12192000" cy="1476375"/>
          </a:xfrm>
          <a:prstGeom prst="rect">
            <a:avLst/>
          </a:prstGeom>
        </p:spPr>
      </p:pic>
      <p:sp>
        <p:nvSpPr>
          <p:cNvPr id="12" name="Rechthoek 11">
            <a:extLst>
              <a:ext uri="{FF2B5EF4-FFF2-40B4-BE49-F238E27FC236}">
                <a16:creationId xmlns:a16="http://schemas.microsoft.com/office/drawing/2014/main" id="{9643E24D-9D5D-43D7-90BF-4C5899E806E3}"/>
              </a:ext>
            </a:extLst>
          </p:cNvPr>
          <p:cNvSpPr/>
          <p:nvPr userDrawn="1"/>
        </p:nvSpPr>
        <p:spPr>
          <a:xfrm>
            <a:off x="0" y="504825"/>
            <a:ext cx="12192000" cy="4876800"/>
          </a:xfrm>
          <a:prstGeom prst="rect">
            <a:avLst/>
          </a:prstGeom>
          <a:solidFill>
            <a:srgbClr val="33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ening&#10;&#10;Automatisch gegenereerde beschrijving">
            <a:extLst>
              <a:ext uri="{FF2B5EF4-FFF2-40B4-BE49-F238E27FC236}">
                <a16:creationId xmlns:a16="http://schemas.microsoft.com/office/drawing/2014/main" id="{EAFD6E74-37AE-4AD4-9200-9B4D08BD68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401" y="145923"/>
            <a:ext cx="2746248" cy="832104"/>
          </a:xfrm>
          <a:prstGeom prst="rect">
            <a:avLst/>
          </a:prstGeom>
        </p:spPr>
      </p:pic>
      <p:sp>
        <p:nvSpPr>
          <p:cNvPr id="13" name="Tekstvak 12">
            <a:extLst>
              <a:ext uri="{FF2B5EF4-FFF2-40B4-BE49-F238E27FC236}">
                <a16:creationId xmlns:a16="http://schemas.microsoft.com/office/drawing/2014/main" id="{62B68DCE-1DEB-4B2A-86E7-FFA8CD0463E9}"/>
              </a:ext>
            </a:extLst>
          </p:cNvPr>
          <p:cNvSpPr txBox="1"/>
          <p:nvPr userDrawn="1"/>
        </p:nvSpPr>
        <p:spPr>
          <a:xfrm>
            <a:off x="709612" y="1628775"/>
            <a:ext cx="10772775" cy="3477875"/>
          </a:xfrm>
          <a:prstGeom prst="rect">
            <a:avLst/>
          </a:prstGeom>
          <a:noFill/>
        </p:spPr>
        <p:txBody>
          <a:bodyPr wrap="square" rtlCol="0">
            <a:spAutoFit/>
          </a:bodyPr>
          <a:lstStyle/>
          <a:p>
            <a:pPr algn="ctr"/>
            <a:r>
              <a:rPr lang="nl-NL" sz="2800" b="1" dirty="0">
                <a:solidFill>
                  <a:schemeClr val="bg1"/>
                </a:solidFill>
              </a:rPr>
              <a:t>Vizier maakt discriminatie bespreekbaar en bestrijdt discriminatie. </a:t>
            </a:r>
          </a:p>
          <a:p>
            <a:endParaRPr lang="nl-NL" sz="2400" dirty="0">
              <a:solidFill>
                <a:schemeClr val="bg1"/>
              </a:solidFill>
            </a:endParaRPr>
          </a:p>
          <a:p>
            <a:r>
              <a:rPr lang="nl-NL" sz="2400" dirty="0">
                <a:solidFill>
                  <a:schemeClr val="bg1"/>
                </a:solidFill>
              </a:rPr>
              <a:t>Voelt u zich gediscrimineerd? Of heeft u vragen over discriminatie?</a:t>
            </a:r>
          </a:p>
          <a:p>
            <a:r>
              <a:rPr lang="nl-NL" sz="2400" dirty="0">
                <a:solidFill>
                  <a:schemeClr val="bg1"/>
                </a:solidFill>
              </a:rPr>
              <a:t>Neem contact op met Vizier.</a:t>
            </a:r>
          </a:p>
          <a:p>
            <a:endParaRPr lang="nl-NL" sz="2400" dirty="0">
              <a:solidFill>
                <a:schemeClr val="bg1"/>
              </a:solidFill>
            </a:endParaRPr>
          </a:p>
          <a:p>
            <a:endParaRPr lang="nl-NL" sz="2400" dirty="0">
              <a:solidFill>
                <a:schemeClr val="bg1"/>
              </a:solidFill>
            </a:endParaRPr>
          </a:p>
          <a:p>
            <a:r>
              <a:rPr lang="nl-NL" sz="2400" dirty="0">
                <a:solidFill>
                  <a:schemeClr val="bg1"/>
                </a:solidFill>
              </a:rPr>
              <a:t>vizieroost.nl</a:t>
            </a:r>
          </a:p>
          <a:p>
            <a:r>
              <a:rPr lang="nl-NL" sz="2400" dirty="0">
                <a:solidFill>
                  <a:schemeClr val="bg1"/>
                </a:solidFill>
              </a:rPr>
              <a:t>discriminatieoost.nl</a:t>
            </a:r>
          </a:p>
          <a:p>
            <a:r>
              <a:rPr lang="nl-NL" sz="2400">
                <a:solidFill>
                  <a:schemeClr val="bg1"/>
                </a:solidFill>
              </a:rPr>
              <a:t>085-0734600</a:t>
            </a:r>
            <a:endParaRPr lang="nl-NL" sz="2400" dirty="0">
              <a:solidFill>
                <a:schemeClr val="bg1"/>
              </a:solidFill>
            </a:endParaRPr>
          </a:p>
        </p:txBody>
      </p:sp>
    </p:spTree>
    <p:extLst>
      <p:ext uri="{BB962C8B-B14F-4D97-AF65-F5344CB8AC3E}">
        <p14:creationId xmlns:p14="http://schemas.microsoft.com/office/powerpoint/2010/main" val="1026972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620224"/>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itgeloofik.n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itgeloofik.n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2D6C9-B3F9-424B-8D5C-7F96EC570B2A}"/>
              </a:ext>
            </a:extLst>
          </p:cNvPr>
          <p:cNvSpPr>
            <a:spLocks noGrp="1"/>
          </p:cNvSpPr>
          <p:nvPr>
            <p:ph type="ctrTitle" idx="4294967295"/>
          </p:nvPr>
        </p:nvSpPr>
        <p:spPr>
          <a:xfrm>
            <a:off x="2189826" y="1362060"/>
            <a:ext cx="9144000" cy="999401"/>
          </a:xfrm>
          <a:prstGeom prst="rect">
            <a:avLst/>
          </a:prstGeom>
        </p:spPr>
        <p:txBody>
          <a:bodyPr/>
          <a:lstStyle/>
          <a:p>
            <a:r>
              <a:rPr lang="nl-NL" dirty="0">
                <a:solidFill>
                  <a:schemeClr val="bg1"/>
                </a:solidFill>
                <a:latin typeface="+mn-lt"/>
              </a:rPr>
              <a:t>Verdiepingsopdrachten</a:t>
            </a:r>
            <a:br>
              <a:rPr lang="nl-NL" dirty="0">
                <a:solidFill>
                  <a:schemeClr val="bg1"/>
                </a:solidFill>
                <a:latin typeface="+mn-lt"/>
              </a:rPr>
            </a:br>
            <a:endParaRPr lang="nl-NL" dirty="0">
              <a:solidFill>
                <a:schemeClr val="bg1"/>
              </a:solidFill>
              <a:latin typeface="+mn-lt"/>
            </a:endParaRPr>
          </a:p>
        </p:txBody>
      </p:sp>
      <p:pic>
        <p:nvPicPr>
          <p:cNvPr id="1026" name="Picture 2">
            <a:extLst>
              <a:ext uri="{FF2B5EF4-FFF2-40B4-BE49-F238E27FC236}">
                <a16:creationId xmlns:a16="http://schemas.microsoft.com/office/drawing/2014/main" id="{88162A63-99C2-3735-7655-0FC0EF32E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6712" y="917417"/>
            <a:ext cx="2828826" cy="1888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round/>
                <a:headEnd/>
                <a:tailEnd/>
              </a14:hiddenLine>
            </a:ext>
          </a:extLst>
        </p:spPr>
      </p:pic>
    </p:spTree>
    <p:extLst>
      <p:ext uri="{BB962C8B-B14F-4D97-AF65-F5344CB8AC3E}">
        <p14:creationId xmlns:p14="http://schemas.microsoft.com/office/powerpoint/2010/main" val="27474320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DF804-0A27-BE81-E61A-96965C0FD4F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BB4277-51C2-E32E-2967-2271BE19F00B}"/>
              </a:ext>
            </a:extLst>
          </p:cNvPr>
          <p:cNvSpPr>
            <a:spLocks noGrp="1"/>
          </p:cNvSpPr>
          <p:nvPr>
            <p:ph type="ctrTitle"/>
          </p:nvPr>
        </p:nvSpPr>
        <p:spPr>
          <a:xfrm>
            <a:off x="2382252" y="3003592"/>
            <a:ext cx="7427495" cy="850816"/>
          </a:xfrm>
        </p:spPr>
        <p:txBody>
          <a:bodyPr/>
          <a:lstStyle/>
          <a:p>
            <a:r>
              <a:rPr lang="nl-NL" dirty="0"/>
              <a:t>Les 4: Even een (levens)vraagje</a:t>
            </a:r>
          </a:p>
        </p:txBody>
      </p:sp>
    </p:spTree>
    <p:extLst>
      <p:ext uri="{BB962C8B-B14F-4D97-AF65-F5344CB8AC3E}">
        <p14:creationId xmlns:p14="http://schemas.microsoft.com/office/powerpoint/2010/main" val="31515699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7FBCB-6B3D-BBE4-2B0F-88FE0FFA4B49}"/>
            </a:ext>
          </a:extLst>
        </p:cNvPr>
        <p:cNvGrpSpPr/>
        <p:nvPr/>
      </p:nvGrpSpPr>
      <p:grpSpPr>
        <a:xfrm>
          <a:off x="0" y="0"/>
          <a:ext cx="0" cy="0"/>
          <a:chOff x="0" y="0"/>
          <a:chExt cx="0" cy="0"/>
        </a:xfrm>
      </p:grpSpPr>
      <p:pic>
        <p:nvPicPr>
          <p:cNvPr id="3074" name="Picture 2" descr="Visitekaartje, Contract, Presentatie">
            <a:extLst>
              <a:ext uri="{FF2B5EF4-FFF2-40B4-BE49-F238E27FC236}">
                <a16:creationId xmlns:a16="http://schemas.microsoft.com/office/drawing/2014/main" id="{EFF67FB2-45AB-599F-8989-6043C86B2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598" y="220132"/>
            <a:ext cx="6426201" cy="642620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F5A190BF-BB5E-7A01-D066-6C87A65C2168}"/>
              </a:ext>
            </a:extLst>
          </p:cNvPr>
          <p:cNvSpPr txBox="1"/>
          <p:nvPr/>
        </p:nvSpPr>
        <p:spPr>
          <a:xfrm>
            <a:off x="5808132" y="2396403"/>
            <a:ext cx="3217334" cy="1446550"/>
          </a:xfrm>
          <a:prstGeom prst="rect">
            <a:avLst/>
          </a:prstGeom>
          <a:noFill/>
        </p:spPr>
        <p:txBody>
          <a:bodyPr wrap="square" rtlCol="0">
            <a:spAutoFit/>
          </a:bodyPr>
          <a:lstStyle/>
          <a:p>
            <a:pPr marL="359994" marR="0" indent="-359994" algn="just"/>
            <a:r>
              <a:rPr lang="nl-NL" sz="1400" kern="1400" dirty="0">
                <a:ln>
                  <a:noFill/>
                </a:ln>
                <a:solidFill>
                  <a:srgbClr val="000000"/>
                </a:solidFill>
                <a:effectLst/>
                <a:latin typeface="Calibri Light" panose="020F0302020204030204" pitchFamily="34" charset="0"/>
              </a:rPr>
              <a:t>Wanneer ken je iemand? </a:t>
            </a:r>
          </a:p>
          <a:p>
            <a:pPr marL="359994" marR="0" indent="-359994" algn="just"/>
            <a:endParaRPr lang="nl-NL" sz="1400" kern="1400" dirty="0">
              <a:ln>
                <a:noFill/>
              </a:ln>
              <a:solidFill>
                <a:srgbClr val="000000"/>
              </a:solidFill>
              <a:effectLst/>
              <a:latin typeface="Times New Roman" panose="02020603050405020304" pitchFamily="18" charset="0"/>
            </a:endParaRPr>
          </a:p>
          <a:p>
            <a:pPr marL="359994" marR="0" indent="-359994" algn="just"/>
            <a:r>
              <a:rPr lang="nl-NL" sz="1400" kern="1400" dirty="0">
                <a:ln>
                  <a:noFill/>
                </a:ln>
                <a:solidFill>
                  <a:srgbClr val="000000"/>
                </a:solidFill>
                <a:effectLst/>
                <a:latin typeface="Calibri Light" panose="020F0302020204030204" pitchFamily="34" charset="0"/>
              </a:rPr>
              <a:t>Wat moet je dan over iemand weten? </a:t>
            </a:r>
            <a:endParaRPr lang="nl-NL" sz="1400" kern="1400" dirty="0">
              <a:ln>
                <a:noFill/>
              </a:ln>
              <a:solidFill>
                <a:srgbClr val="000000"/>
              </a:solidFill>
              <a:effectLst/>
              <a:latin typeface="Times New Roman" panose="02020603050405020304" pitchFamily="18" charset="0"/>
            </a:endParaRPr>
          </a:p>
          <a:p>
            <a:pPr marL="359994" marR="0" indent="-359994" algn="just"/>
            <a:endParaRPr lang="nl-NL" sz="1400" kern="1400" dirty="0">
              <a:solidFill>
                <a:srgbClr val="000000"/>
              </a:solidFill>
              <a:latin typeface="Symbol" panose="05050102010706020507" pitchFamily="18" charset="2"/>
            </a:endParaRPr>
          </a:p>
          <a:p>
            <a:pPr marL="359994" marR="0" indent="-359994" algn="just"/>
            <a:r>
              <a:rPr lang="nl-NL" sz="1400" kern="1400" dirty="0">
                <a:ln>
                  <a:noFill/>
                </a:ln>
                <a:solidFill>
                  <a:srgbClr val="000000"/>
                </a:solidFill>
                <a:effectLst/>
                <a:latin typeface="Calibri Light" panose="020F0302020204030204" pitchFamily="34" charset="0"/>
              </a:rPr>
              <a:t>Is het belangrijk om anderen te kennen? </a:t>
            </a:r>
            <a:endParaRPr lang="nl-NL" sz="1400" kern="1400" dirty="0">
              <a:ln>
                <a:noFill/>
              </a:ln>
              <a:solidFill>
                <a:srgbClr val="000000"/>
              </a:solidFill>
              <a:effectLst/>
              <a:latin typeface="Times New Roman" panose="02020603050405020304" pitchFamily="18" charset="0"/>
            </a:endParaRPr>
          </a:p>
          <a:p>
            <a:pPr marL="0" marR="0" indent="0" algn="l"/>
            <a:r>
              <a:rPr lang="nl-NL" sz="1800" kern="1400" dirty="0">
                <a:ln>
                  <a:noFill/>
                </a:ln>
                <a:solidFill>
                  <a:srgbClr val="000000"/>
                </a:solidFill>
                <a:effectLst/>
                <a:latin typeface="Times New Roman" panose="02020603050405020304" pitchFamily="18" charset="0"/>
              </a:rPr>
              <a:t> </a:t>
            </a:r>
          </a:p>
        </p:txBody>
      </p:sp>
      <p:pic>
        <p:nvPicPr>
          <p:cNvPr id="3076" name="Picture 4" descr="Vraag, Vraagteken, Interpunctie, Grunge">
            <a:extLst>
              <a:ext uri="{FF2B5EF4-FFF2-40B4-BE49-F238E27FC236}">
                <a16:creationId xmlns:a16="http://schemas.microsoft.com/office/drawing/2014/main" id="{77318529-6D72-DF68-8EDF-179DA3144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345" y="1612900"/>
            <a:ext cx="2048787" cy="36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682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66949-2CF4-FF5D-9B42-F85FD0C435EA}"/>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9E789875-74F6-719D-B125-7E28D475149A}"/>
              </a:ext>
            </a:extLst>
          </p:cNvPr>
          <p:cNvPicPr>
            <a:picLocks noChangeAspect="1"/>
          </p:cNvPicPr>
          <p:nvPr/>
        </p:nvPicPr>
        <p:blipFill>
          <a:blip r:embed="rId3"/>
          <a:stretch>
            <a:fillRect/>
          </a:stretch>
        </p:blipFill>
        <p:spPr>
          <a:xfrm>
            <a:off x="4225128" y="773200"/>
            <a:ext cx="3741744" cy="531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60453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F1BE6-53B4-E88E-A508-6B04AAD896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5297E2-17D1-2363-9408-6031BF0B32EF}"/>
              </a:ext>
            </a:extLst>
          </p:cNvPr>
          <p:cNvSpPr>
            <a:spLocks noGrp="1"/>
          </p:cNvSpPr>
          <p:nvPr>
            <p:ph type="ctrTitle"/>
          </p:nvPr>
        </p:nvSpPr>
        <p:spPr>
          <a:xfrm>
            <a:off x="2382252" y="3003592"/>
            <a:ext cx="7427495" cy="850816"/>
          </a:xfrm>
        </p:spPr>
        <p:txBody>
          <a:bodyPr/>
          <a:lstStyle/>
          <a:p>
            <a:r>
              <a:rPr lang="nl-NL" dirty="0"/>
              <a:t>Les 5: Ik ben, ik ben, wie jij niet bent</a:t>
            </a:r>
          </a:p>
        </p:txBody>
      </p:sp>
    </p:spTree>
    <p:extLst>
      <p:ext uri="{BB962C8B-B14F-4D97-AF65-F5344CB8AC3E}">
        <p14:creationId xmlns:p14="http://schemas.microsoft.com/office/powerpoint/2010/main" val="31900152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FC071-9DB1-517F-0252-7095AA98DBE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FD5C12-46A3-AA5E-4AD4-B35B8A9D39E5}"/>
              </a:ext>
            </a:extLst>
          </p:cNvPr>
          <p:cNvSpPr txBox="1"/>
          <p:nvPr/>
        </p:nvSpPr>
        <p:spPr>
          <a:xfrm>
            <a:off x="4018001" y="1558361"/>
            <a:ext cx="41559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4000" dirty="0"/>
              <a:t>Tik </a:t>
            </a:r>
            <a:r>
              <a:rPr lang="nl-NL" sz="4000" dirty="0" err="1"/>
              <a:t>tik</a:t>
            </a:r>
            <a:r>
              <a:rPr lang="nl-NL" sz="4000" dirty="0"/>
              <a:t>, wie ben ik?</a:t>
            </a:r>
            <a:endParaRPr lang="en-US" sz="4000" dirty="0"/>
          </a:p>
        </p:txBody>
      </p:sp>
      <p:pic>
        <p:nvPicPr>
          <p:cNvPr id="1026" name="Picture 2" descr="Wijzend, Op Zoek, Achterhoofd, Rug">
            <a:extLst>
              <a:ext uri="{FF2B5EF4-FFF2-40B4-BE49-F238E27FC236}">
                <a16:creationId xmlns:a16="http://schemas.microsoft.com/office/drawing/2014/main" id="{2E67E494-DF91-5EA0-A256-B32FD872E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587" y="2368649"/>
            <a:ext cx="4884821" cy="32590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747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FC071-9DB1-517F-0252-7095AA98DBE1}"/>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081A2DAA-892B-FCEB-BDD5-E5F97E78A6F6}"/>
              </a:ext>
            </a:extLst>
          </p:cNvPr>
          <p:cNvPicPr>
            <a:picLocks noChangeAspect="1"/>
          </p:cNvPicPr>
          <p:nvPr/>
        </p:nvPicPr>
        <p:blipFill>
          <a:blip r:embed="rId3"/>
          <a:stretch>
            <a:fillRect/>
          </a:stretch>
        </p:blipFill>
        <p:spPr>
          <a:xfrm>
            <a:off x="4247990" y="864648"/>
            <a:ext cx="3696020" cy="5128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00416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F5172-C386-697E-E29F-31C57E0DFE98}"/>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AE29EAD3-9336-224D-952F-A4D0DA560FA0}"/>
              </a:ext>
            </a:extLst>
          </p:cNvPr>
          <p:cNvSpPr txBox="1"/>
          <p:nvPr/>
        </p:nvSpPr>
        <p:spPr>
          <a:xfrm>
            <a:off x="2173705" y="2305615"/>
            <a:ext cx="7844589" cy="2246769"/>
          </a:xfrm>
          <a:prstGeom prst="rect">
            <a:avLst/>
          </a:prstGeom>
          <a:noFill/>
        </p:spPr>
        <p:txBody>
          <a:bodyPr wrap="square">
            <a:spAutoFit/>
          </a:bodyPr>
          <a:lstStyle/>
          <a:p>
            <a:pPr marL="514350" indent="-514350">
              <a:buAutoNum type="arabicPeriod"/>
            </a:pPr>
            <a:r>
              <a:rPr lang="nl-NL" sz="2800" dirty="0"/>
              <a:t>Wat is het leukste dat je ooit hebt gedaan?</a:t>
            </a:r>
          </a:p>
          <a:p>
            <a:pPr marL="514350" indent="-514350">
              <a:buAutoNum type="arabicPeriod"/>
            </a:pPr>
            <a:r>
              <a:rPr lang="nl-NL" sz="2800" dirty="0"/>
              <a:t>Wat wil je later worden?</a:t>
            </a:r>
          </a:p>
          <a:p>
            <a:pPr marL="514350" indent="-514350">
              <a:buAutoNum type="arabicPeriod"/>
            </a:pPr>
            <a:r>
              <a:rPr lang="nl-NL" sz="2800" dirty="0"/>
              <a:t>Wie is de belangrijkste persoon in jouw leven?</a:t>
            </a:r>
          </a:p>
          <a:p>
            <a:pPr marL="514350" indent="-514350">
              <a:buAutoNum type="arabicPeriod"/>
            </a:pPr>
            <a:r>
              <a:rPr lang="nl-NL" sz="2800" dirty="0"/>
              <a:t>Wanneer kan iemand jouw vriend(in) worden?</a:t>
            </a:r>
          </a:p>
          <a:p>
            <a:pPr marL="514350" indent="-514350">
              <a:buAutoNum type="arabicPeriod"/>
            </a:pPr>
            <a:r>
              <a:rPr lang="nl-NL" sz="2800" dirty="0"/>
              <a:t>Wat moet iemand doen om jou blij te maken?</a:t>
            </a:r>
          </a:p>
        </p:txBody>
      </p:sp>
    </p:spTree>
    <p:extLst>
      <p:ext uri="{BB962C8B-B14F-4D97-AF65-F5344CB8AC3E}">
        <p14:creationId xmlns:p14="http://schemas.microsoft.com/office/powerpoint/2010/main" val="39276215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F30D4-33B3-3600-8EDE-37C40A9B70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FFD60E-35A9-72AE-AE44-76E401A872DD}"/>
              </a:ext>
            </a:extLst>
          </p:cNvPr>
          <p:cNvSpPr>
            <a:spLocks noGrp="1"/>
          </p:cNvSpPr>
          <p:nvPr>
            <p:ph type="ctrTitle"/>
          </p:nvPr>
        </p:nvSpPr>
        <p:spPr>
          <a:xfrm>
            <a:off x="2382252" y="3003592"/>
            <a:ext cx="7427495" cy="850816"/>
          </a:xfrm>
        </p:spPr>
        <p:txBody>
          <a:bodyPr/>
          <a:lstStyle/>
          <a:p>
            <a:r>
              <a:rPr lang="nl-NL" dirty="0"/>
              <a:t>Les 6: Handlezen</a:t>
            </a:r>
          </a:p>
        </p:txBody>
      </p:sp>
    </p:spTree>
    <p:extLst>
      <p:ext uri="{BB962C8B-B14F-4D97-AF65-F5344CB8AC3E}">
        <p14:creationId xmlns:p14="http://schemas.microsoft.com/office/powerpoint/2010/main" val="39445883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80EFE-3366-0C31-3876-E7C00520DC33}"/>
            </a:ext>
          </a:extLst>
        </p:cNvPr>
        <p:cNvGrpSpPr/>
        <p:nvPr/>
      </p:nvGrpSpPr>
      <p:grpSpPr>
        <a:xfrm>
          <a:off x="0" y="0"/>
          <a:ext cx="0" cy="0"/>
          <a:chOff x="0" y="0"/>
          <a:chExt cx="0" cy="0"/>
        </a:xfrm>
      </p:grpSpPr>
      <p:pic>
        <p:nvPicPr>
          <p:cNvPr id="3074" name="Picture 2" descr="He/ jou ken ik nog nergens van - Loesje">
            <a:extLst>
              <a:ext uri="{FF2B5EF4-FFF2-40B4-BE49-F238E27FC236}">
                <a16:creationId xmlns:a16="http://schemas.microsoft.com/office/drawing/2014/main" id="{45E646DD-B742-7518-F127-1D23305FC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958" y="354931"/>
            <a:ext cx="4352084" cy="6148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937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8152E-ADB2-F784-5463-E4AC1923B6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9880F3-7096-D1D4-F8A8-2DD8FCA79F92}"/>
              </a:ext>
            </a:extLst>
          </p:cNvPr>
          <p:cNvSpPr>
            <a:spLocks noGrp="1"/>
          </p:cNvSpPr>
          <p:nvPr>
            <p:ph type="ctrTitle"/>
          </p:nvPr>
        </p:nvSpPr>
        <p:spPr>
          <a:xfrm>
            <a:off x="2382252" y="3003592"/>
            <a:ext cx="7427495" cy="850816"/>
          </a:xfrm>
        </p:spPr>
        <p:txBody>
          <a:bodyPr/>
          <a:lstStyle/>
          <a:p>
            <a:r>
              <a:rPr lang="nl-NL" dirty="0"/>
              <a:t>Les 7: Allemaal regels</a:t>
            </a:r>
          </a:p>
        </p:txBody>
      </p:sp>
    </p:spTree>
    <p:extLst>
      <p:ext uri="{BB962C8B-B14F-4D97-AF65-F5344CB8AC3E}">
        <p14:creationId xmlns:p14="http://schemas.microsoft.com/office/powerpoint/2010/main" val="25079087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E39D4-F5F3-66CF-6ACB-DB77EA2E45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CC2257-0D27-6850-6AEB-2839D265F8EC}"/>
              </a:ext>
            </a:extLst>
          </p:cNvPr>
          <p:cNvSpPr>
            <a:spLocks noGrp="1"/>
          </p:cNvSpPr>
          <p:nvPr>
            <p:ph type="ctrTitle"/>
          </p:nvPr>
        </p:nvSpPr>
        <p:spPr>
          <a:xfrm>
            <a:off x="2382252" y="3003592"/>
            <a:ext cx="7427495" cy="850816"/>
          </a:xfrm>
        </p:spPr>
        <p:txBody>
          <a:bodyPr/>
          <a:lstStyle/>
          <a:p>
            <a:r>
              <a:rPr lang="nl-NL" dirty="0"/>
              <a:t>Les 1: Mijn naam</a:t>
            </a:r>
          </a:p>
        </p:txBody>
      </p:sp>
    </p:spTree>
    <p:extLst>
      <p:ext uri="{BB962C8B-B14F-4D97-AF65-F5344CB8AC3E}">
        <p14:creationId xmlns:p14="http://schemas.microsoft.com/office/powerpoint/2010/main" val="13580691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E1C6A-B50C-D322-2AB9-A19F4517383C}"/>
            </a:ext>
          </a:extLst>
        </p:cNvPr>
        <p:cNvGrpSpPr/>
        <p:nvPr/>
      </p:nvGrpSpPr>
      <p:grpSpPr>
        <a:xfrm>
          <a:off x="0" y="0"/>
          <a:ext cx="0" cy="0"/>
          <a:chOff x="0" y="0"/>
          <a:chExt cx="0" cy="0"/>
        </a:xfrm>
      </p:grpSpPr>
      <p:pic>
        <p:nvPicPr>
          <p:cNvPr id="4100" name="Picture 4" descr="Geloof | Multicultureelinvo">
            <a:extLst>
              <a:ext uri="{FF2B5EF4-FFF2-40B4-BE49-F238E27FC236}">
                <a16:creationId xmlns:a16="http://schemas.microsoft.com/office/drawing/2014/main" id="{84BE06B4-3D3B-1B45-DEB9-E89B439F0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503" y="589547"/>
            <a:ext cx="4738993" cy="56789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6BC35B5B-FE52-8003-31C6-30082A64F264}"/>
              </a:ext>
            </a:extLst>
          </p:cNvPr>
          <p:cNvSpPr txBox="1"/>
          <p:nvPr/>
        </p:nvSpPr>
        <p:spPr>
          <a:xfrm>
            <a:off x="8710864" y="6153036"/>
            <a:ext cx="3120190" cy="230832"/>
          </a:xfrm>
          <a:prstGeom prst="rect">
            <a:avLst/>
          </a:prstGeom>
          <a:noFill/>
        </p:spPr>
        <p:txBody>
          <a:bodyPr wrap="square" rtlCol="0">
            <a:spAutoFit/>
          </a:bodyPr>
          <a:lstStyle/>
          <a:p>
            <a:r>
              <a:rPr lang="nl-NL" sz="900" dirty="0"/>
              <a:t>Bron: multicultureelinvo.jouwweb.nl</a:t>
            </a:r>
          </a:p>
        </p:txBody>
      </p:sp>
    </p:spTree>
    <p:extLst>
      <p:ext uri="{BB962C8B-B14F-4D97-AF65-F5344CB8AC3E}">
        <p14:creationId xmlns:p14="http://schemas.microsoft.com/office/powerpoint/2010/main" val="5645815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AD87E-8400-D224-BC42-B1A7FDD7B2A2}"/>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539D0089-4BCB-2DD0-C64A-A22A375B73B5}"/>
              </a:ext>
            </a:extLst>
          </p:cNvPr>
          <p:cNvPicPr>
            <a:picLocks noChangeAspect="1"/>
          </p:cNvPicPr>
          <p:nvPr/>
        </p:nvPicPr>
        <p:blipFill>
          <a:blip r:embed="rId3"/>
          <a:stretch>
            <a:fillRect/>
          </a:stretch>
        </p:blipFill>
        <p:spPr>
          <a:xfrm>
            <a:off x="2221663" y="774886"/>
            <a:ext cx="7748674" cy="5308228"/>
          </a:xfrm>
          <a:prstGeom prst="rect">
            <a:avLst/>
          </a:prstGeom>
        </p:spPr>
      </p:pic>
    </p:spTree>
    <p:extLst>
      <p:ext uri="{BB962C8B-B14F-4D97-AF65-F5344CB8AC3E}">
        <p14:creationId xmlns:p14="http://schemas.microsoft.com/office/powerpoint/2010/main" val="10030616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19C6B-E046-AF5C-3564-985C071C0E0A}"/>
            </a:ext>
          </a:extLst>
        </p:cNvPr>
        <p:cNvGrpSpPr/>
        <p:nvPr/>
      </p:nvGrpSpPr>
      <p:grpSpPr>
        <a:xfrm>
          <a:off x="0" y="0"/>
          <a:ext cx="0" cy="0"/>
          <a:chOff x="0" y="0"/>
          <a:chExt cx="0" cy="0"/>
        </a:xfrm>
      </p:grpSpPr>
      <p:pic>
        <p:nvPicPr>
          <p:cNvPr id="5122" name="Picture 2" descr="De vijf zuilen van islam | Fitrah Tawheed">
            <a:extLst>
              <a:ext uri="{FF2B5EF4-FFF2-40B4-BE49-F238E27FC236}">
                <a16:creationId xmlns:a16="http://schemas.microsoft.com/office/drawing/2014/main" id="{E53F0DD1-B408-EE60-A1C9-874843E6D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171" y="356937"/>
            <a:ext cx="2841658" cy="614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1020B462-79D1-F0C7-71BB-ECEFA63E4580}"/>
              </a:ext>
            </a:extLst>
          </p:cNvPr>
          <p:cNvSpPr txBox="1"/>
          <p:nvPr/>
        </p:nvSpPr>
        <p:spPr>
          <a:xfrm>
            <a:off x="7724273" y="6270231"/>
            <a:ext cx="2935705" cy="230832"/>
          </a:xfrm>
          <a:prstGeom prst="rect">
            <a:avLst/>
          </a:prstGeom>
          <a:noFill/>
        </p:spPr>
        <p:txBody>
          <a:bodyPr wrap="square" rtlCol="0">
            <a:spAutoFit/>
          </a:bodyPr>
          <a:lstStyle/>
          <a:p>
            <a:r>
              <a:rPr lang="nl-NL" sz="900" dirty="0"/>
              <a:t>Bron: fitrahtawheed.nl</a:t>
            </a:r>
          </a:p>
        </p:txBody>
      </p:sp>
    </p:spTree>
    <p:extLst>
      <p:ext uri="{BB962C8B-B14F-4D97-AF65-F5344CB8AC3E}">
        <p14:creationId xmlns:p14="http://schemas.microsoft.com/office/powerpoint/2010/main" val="1266978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1081-7E78-43E8-CC4E-1A09C8E25386}"/>
            </a:ext>
          </a:extLst>
        </p:cNvPr>
        <p:cNvGrpSpPr/>
        <p:nvPr/>
      </p:nvGrpSpPr>
      <p:grpSpPr>
        <a:xfrm>
          <a:off x="0" y="0"/>
          <a:ext cx="0" cy="0"/>
          <a:chOff x="0" y="0"/>
          <a:chExt cx="0" cy="0"/>
        </a:xfrm>
      </p:grpSpPr>
      <p:pic>
        <p:nvPicPr>
          <p:cNvPr id="6146" name="Picture 2" descr="gratis Stop Het Licht Stockfoto">
            <a:extLst>
              <a:ext uri="{FF2B5EF4-FFF2-40B4-BE49-F238E27FC236}">
                <a16:creationId xmlns:a16="http://schemas.microsoft.com/office/drawing/2014/main" id="{EB8CC44B-AD70-A4E9-F976-F060D2F58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55" y="3934374"/>
            <a:ext cx="3452275" cy="2299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soccer player &amp; referee - rode kaart voetbal stockfoto's en -beelden">
            <a:extLst>
              <a:ext uri="{FF2B5EF4-FFF2-40B4-BE49-F238E27FC236}">
                <a16:creationId xmlns:a16="http://schemas.microsoft.com/office/drawing/2014/main" id="{D0D6CEBB-EB3E-0DE4-7412-2B0B3A608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327" y="465197"/>
            <a:ext cx="3913533" cy="26026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F4F5E9BA-FDAD-C0C1-3A7E-40FFE2E8502A}"/>
              </a:ext>
            </a:extLst>
          </p:cNvPr>
          <p:cNvPicPr>
            <a:picLocks noChangeAspect="1"/>
          </p:cNvPicPr>
          <p:nvPr/>
        </p:nvPicPr>
        <p:blipFill>
          <a:blip r:embed="rId5"/>
          <a:stretch>
            <a:fillRect/>
          </a:stretch>
        </p:blipFill>
        <p:spPr>
          <a:xfrm rot="692760">
            <a:off x="8434340" y="1355557"/>
            <a:ext cx="2963347" cy="3939776"/>
          </a:xfrm>
          <a:prstGeom prst="rect">
            <a:avLst/>
          </a:prstGeom>
          <a:ln>
            <a:noFill/>
          </a:ln>
          <a:effectLst>
            <a:outerShdw blurRad="292100" dist="139700" dir="2700000" algn="tl" rotWithShape="0">
              <a:srgbClr val="333333">
                <a:alpha val="65000"/>
              </a:srgbClr>
            </a:outerShdw>
          </a:effectLst>
        </p:spPr>
      </p:pic>
      <p:pic>
        <p:nvPicPr>
          <p:cNvPr id="6152" name="Picture 8" descr="Monopolie, Spel, Sociaal, Bordspel">
            <a:extLst>
              <a:ext uri="{FF2B5EF4-FFF2-40B4-BE49-F238E27FC236}">
                <a16:creationId xmlns:a16="http://schemas.microsoft.com/office/drawing/2014/main" id="{42AB924C-5CEC-73D6-EBBC-A61BDB8F2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39419">
            <a:off x="506010" y="2213786"/>
            <a:ext cx="3240569" cy="2430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63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4D22C-6452-B1AB-9120-A31AAAF6EFFD}"/>
            </a:ext>
          </a:extLst>
        </p:cNvPr>
        <p:cNvGrpSpPr/>
        <p:nvPr/>
      </p:nvGrpSpPr>
      <p:grpSpPr>
        <a:xfrm>
          <a:off x="0" y="0"/>
          <a:ext cx="0" cy="0"/>
          <a:chOff x="0" y="0"/>
          <a:chExt cx="0" cy="0"/>
        </a:xfrm>
      </p:grpSpPr>
      <p:pic>
        <p:nvPicPr>
          <p:cNvPr id="7170" name="Picture 2" descr="young woman giving up her seat to elderly woman. - bus helpen stockfoto's en -beelden">
            <a:extLst>
              <a:ext uri="{FF2B5EF4-FFF2-40B4-BE49-F238E27FC236}">
                <a16:creationId xmlns:a16="http://schemas.microsoft.com/office/drawing/2014/main" id="{E31A4982-012D-C21E-69BB-8AE482E19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810" y="798596"/>
            <a:ext cx="3507205" cy="5260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firm handshake on white background - hand geven stockfoto's en -beelden">
            <a:extLst>
              <a:ext uri="{FF2B5EF4-FFF2-40B4-BE49-F238E27FC236}">
                <a16:creationId xmlns:a16="http://schemas.microsoft.com/office/drawing/2014/main" id="{68D9613D-35F9-B931-9803-2A0756DC6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815" y="798596"/>
            <a:ext cx="3654593" cy="243639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iefde heeft alles overwonnen - rolstoel helpen stockfoto's en -beelden">
            <a:extLst>
              <a:ext uri="{FF2B5EF4-FFF2-40B4-BE49-F238E27FC236}">
                <a16:creationId xmlns:a16="http://schemas.microsoft.com/office/drawing/2014/main" id="{1587AFC5-0BC6-E20F-CD24-AA4159200B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9733" y="3460235"/>
            <a:ext cx="3716755" cy="2477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0ADD5D07-B657-937B-38E7-F7622889510C}"/>
              </a:ext>
            </a:extLst>
          </p:cNvPr>
          <p:cNvPicPr>
            <a:picLocks noChangeAspect="1"/>
          </p:cNvPicPr>
          <p:nvPr/>
        </p:nvPicPr>
        <p:blipFill>
          <a:blip r:embed="rId6"/>
          <a:stretch>
            <a:fillRect/>
          </a:stretch>
        </p:blipFill>
        <p:spPr>
          <a:xfrm>
            <a:off x="255536" y="1729386"/>
            <a:ext cx="3675279" cy="3011210"/>
          </a:xfrm>
          <a:prstGeom prst="rect">
            <a:avLst/>
          </a:prstGeom>
        </p:spPr>
      </p:pic>
    </p:spTree>
    <p:extLst>
      <p:ext uri="{BB962C8B-B14F-4D97-AF65-F5344CB8AC3E}">
        <p14:creationId xmlns:p14="http://schemas.microsoft.com/office/powerpoint/2010/main" val="27297356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929F2-856A-01BD-4901-AAE9F0E16F17}"/>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C1257839-80FC-3B7F-179B-EC96F99EEED3}"/>
              </a:ext>
            </a:extLst>
          </p:cNvPr>
          <p:cNvPicPr>
            <a:picLocks noChangeAspect="1"/>
          </p:cNvPicPr>
          <p:nvPr/>
        </p:nvPicPr>
        <p:blipFill>
          <a:blip r:embed="rId3"/>
          <a:stretch>
            <a:fillRect/>
          </a:stretch>
        </p:blipFill>
        <p:spPr>
          <a:xfrm>
            <a:off x="3873258" y="524436"/>
            <a:ext cx="4445483" cy="5809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18503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C8C60-E8CA-14B9-A75B-D2AE7E5B6F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04D242-F1E5-C147-7D61-004C6A2D936E}"/>
              </a:ext>
            </a:extLst>
          </p:cNvPr>
          <p:cNvSpPr>
            <a:spLocks noGrp="1"/>
          </p:cNvSpPr>
          <p:nvPr>
            <p:ph type="ctrTitle"/>
          </p:nvPr>
        </p:nvSpPr>
        <p:spPr>
          <a:xfrm>
            <a:off x="2382252" y="3003592"/>
            <a:ext cx="7427495" cy="850816"/>
          </a:xfrm>
        </p:spPr>
        <p:txBody>
          <a:bodyPr/>
          <a:lstStyle/>
          <a:p>
            <a:r>
              <a:rPr lang="nl-NL" dirty="0"/>
              <a:t>Les 8: De Gulden Regel</a:t>
            </a:r>
          </a:p>
        </p:txBody>
      </p:sp>
    </p:spTree>
    <p:extLst>
      <p:ext uri="{BB962C8B-B14F-4D97-AF65-F5344CB8AC3E}">
        <p14:creationId xmlns:p14="http://schemas.microsoft.com/office/powerpoint/2010/main" val="14437503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A7F7-BF6A-1A69-FC1E-BEB305D5A665}"/>
            </a:ext>
          </a:extLst>
        </p:cNvPr>
        <p:cNvGrpSpPr/>
        <p:nvPr/>
      </p:nvGrpSpPr>
      <p:grpSpPr>
        <a:xfrm>
          <a:off x="0" y="0"/>
          <a:ext cx="0" cy="0"/>
          <a:chOff x="0" y="0"/>
          <a:chExt cx="0" cy="0"/>
        </a:xfrm>
      </p:grpSpPr>
      <p:pic>
        <p:nvPicPr>
          <p:cNvPr id="8194" name="Picture 2" descr="stockillustraties, clipart, cartoons en iconen met vector bubbles with question mark. question icons isolated on white. - vraag">
            <a:extLst>
              <a:ext uri="{FF2B5EF4-FFF2-40B4-BE49-F238E27FC236}">
                <a16:creationId xmlns:a16="http://schemas.microsoft.com/office/drawing/2014/main" id="{913150CE-4911-F313-AD27-E1FB492AD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040" y="1317708"/>
            <a:ext cx="5273920" cy="422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83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2CFE6-2FA2-64B1-B748-6E644F3AA57A}"/>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75408FFD-4BCF-9C55-A4AA-4A82AB78D99C}"/>
              </a:ext>
            </a:extLst>
          </p:cNvPr>
          <p:cNvPicPr>
            <a:picLocks noChangeAspect="1"/>
          </p:cNvPicPr>
          <p:nvPr/>
        </p:nvPicPr>
        <p:blipFill>
          <a:blip r:embed="rId3"/>
          <a:stretch>
            <a:fillRect/>
          </a:stretch>
        </p:blipFill>
        <p:spPr>
          <a:xfrm>
            <a:off x="1817894" y="822326"/>
            <a:ext cx="3987056" cy="5213348"/>
          </a:xfrm>
          <a:prstGeom prst="rect">
            <a:avLst/>
          </a:prstGeom>
        </p:spPr>
      </p:pic>
      <p:pic>
        <p:nvPicPr>
          <p:cNvPr id="9" name="Afbeelding 8">
            <a:extLst>
              <a:ext uri="{FF2B5EF4-FFF2-40B4-BE49-F238E27FC236}">
                <a16:creationId xmlns:a16="http://schemas.microsoft.com/office/drawing/2014/main" id="{D852D0CD-652F-8D7C-0513-BA8B5CF0939F}"/>
              </a:ext>
            </a:extLst>
          </p:cNvPr>
          <p:cNvPicPr>
            <a:picLocks noChangeAspect="1"/>
          </p:cNvPicPr>
          <p:nvPr/>
        </p:nvPicPr>
        <p:blipFill>
          <a:blip r:embed="rId4"/>
          <a:stretch>
            <a:fillRect/>
          </a:stretch>
        </p:blipFill>
        <p:spPr>
          <a:xfrm>
            <a:off x="6596508" y="882179"/>
            <a:ext cx="4001840" cy="5153495"/>
          </a:xfrm>
          <a:prstGeom prst="rect">
            <a:avLst/>
          </a:prstGeom>
        </p:spPr>
      </p:pic>
    </p:spTree>
    <p:extLst>
      <p:ext uri="{BB962C8B-B14F-4D97-AF65-F5344CB8AC3E}">
        <p14:creationId xmlns:p14="http://schemas.microsoft.com/office/powerpoint/2010/main" val="24329767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94421-8CA3-5482-D2EB-B567E0930C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C23D38-57D7-91C3-B381-AAFEE339676D}"/>
              </a:ext>
            </a:extLst>
          </p:cNvPr>
          <p:cNvSpPr>
            <a:spLocks noGrp="1"/>
          </p:cNvSpPr>
          <p:nvPr>
            <p:ph type="ctrTitle"/>
          </p:nvPr>
        </p:nvSpPr>
        <p:spPr>
          <a:xfrm>
            <a:off x="2382252" y="3003592"/>
            <a:ext cx="7427495" cy="850816"/>
          </a:xfrm>
        </p:spPr>
        <p:txBody>
          <a:bodyPr/>
          <a:lstStyle/>
          <a:p>
            <a:r>
              <a:rPr lang="nl-NL" dirty="0"/>
              <a:t>Les 9: Dit geloof ik (1)</a:t>
            </a:r>
          </a:p>
        </p:txBody>
      </p:sp>
    </p:spTree>
    <p:extLst>
      <p:ext uri="{BB962C8B-B14F-4D97-AF65-F5344CB8AC3E}">
        <p14:creationId xmlns:p14="http://schemas.microsoft.com/office/powerpoint/2010/main" val="27720105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4339B-1097-51A0-375D-F51AB7DB6E4E}"/>
            </a:ext>
          </a:extLst>
        </p:cNvPr>
        <p:cNvGrpSpPr/>
        <p:nvPr/>
      </p:nvGrpSpPr>
      <p:grpSpPr>
        <a:xfrm>
          <a:off x="0" y="0"/>
          <a:ext cx="0" cy="0"/>
          <a:chOff x="0" y="0"/>
          <a:chExt cx="0" cy="0"/>
        </a:xfrm>
      </p:grpSpPr>
      <p:pic>
        <p:nvPicPr>
          <p:cNvPr id="2050" name="Picture 2" descr="gratis Neem &quot;Het&quot; Easy Painted Road Stockfoto">
            <a:extLst>
              <a:ext uri="{FF2B5EF4-FFF2-40B4-BE49-F238E27FC236}">
                <a16:creationId xmlns:a16="http://schemas.microsoft.com/office/drawing/2014/main" id="{21BE1F54-4762-4C7B-1FAC-C4D3D2818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6287" y="381000"/>
            <a:ext cx="2161822" cy="3242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CF5DD56F-9BCD-B7F0-DD9F-B77DDEB00381}"/>
              </a:ext>
            </a:extLst>
          </p:cNvPr>
          <p:cNvPicPr>
            <a:picLocks noChangeAspect="1"/>
          </p:cNvPicPr>
          <p:nvPr/>
        </p:nvPicPr>
        <p:blipFill>
          <a:blip r:embed="rId4"/>
          <a:stretch>
            <a:fillRect/>
          </a:stretch>
        </p:blipFill>
        <p:spPr>
          <a:xfrm>
            <a:off x="455521" y="4266888"/>
            <a:ext cx="2918713" cy="1592718"/>
          </a:xfrm>
          <a:prstGeom prst="rect">
            <a:avLst/>
          </a:prstGeom>
          <a:ln>
            <a:noFill/>
          </a:ln>
          <a:effectLst>
            <a:outerShdw blurRad="292100" dist="139700" dir="2700000" algn="tl" rotWithShape="0">
              <a:srgbClr val="333333">
                <a:alpha val="65000"/>
              </a:srgbClr>
            </a:outerShdw>
          </a:effectLst>
        </p:spPr>
      </p:pic>
      <p:pic>
        <p:nvPicPr>
          <p:cNvPr id="2060" name="Picture 12" descr="Brief, Alfabet, Lettertype">
            <a:extLst>
              <a:ext uri="{FF2B5EF4-FFF2-40B4-BE49-F238E27FC236}">
                <a16:creationId xmlns:a16="http://schemas.microsoft.com/office/drawing/2014/main" id="{86C94A6A-2E43-BD40-F5C7-A8DDD5DE57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3364" y="4055713"/>
            <a:ext cx="2015068" cy="2015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Letter Nr, Alfabet, Metalen, Brief, Abc">
            <a:extLst>
              <a:ext uri="{FF2B5EF4-FFF2-40B4-BE49-F238E27FC236}">
                <a16:creationId xmlns:a16="http://schemas.microsoft.com/office/drawing/2014/main" id="{BABB83D2-4BF7-BCB5-79F8-7E0DE90ADD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376" y="-360961"/>
            <a:ext cx="30480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6" name="Picture 18" descr="Houten Letter, Brief, Hout, Houten">
            <a:extLst>
              <a:ext uri="{FF2B5EF4-FFF2-40B4-BE49-F238E27FC236}">
                <a16:creationId xmlns:a16="http://schemas.microsoft.com/office/drawing/2014/main" id="{BD6AD024-B6BE-E530-70A5-0D4552F955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178" y="839822"/>
            <a:ext cx="1546418" cy="1546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8" name="Picture 20" descr="Januari Belettering, Winter Typografie">
            <a:extLst>
              <a:ext uri="{FF2B5EF4-FFF2-40B4-BE49-F238E27FC236}">
                <a16:creationId xmlns:a16="http://schemas.microsoft.com/office/drawing/2014/main" id="{82EF8762-A0D7-669B-BB77-841E5CC803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6873" y="4918252"/>
            <a:ext cx="2720178" cy="1530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0" name="Picture 22" descr="Alfabet, Brieven, Aan Het Leren">
            <a:extLst>
              <a:ext uri="{FF2B5EF4-FFF2-40B4-BE49-F238E27FC236}">
                <a16:creationId xmlns:a16="http://schemas.microsoft.com/office/drawing/2014/main" id="{EA776BA4-4D01-708C-8645-86DA758C3B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3214" y="2431126"/>
            <a:ext cx="3896590" cy="2270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2" name="Picture 24" descr="Letter B, Alfabet, Typografie">
            <a:extLst>
              <a:ext uri="{FF2B5EF4-FFF2-40B4-BE49-F238E27FC236}">
                <a16:creationId xmlns:a16="http://schemas.microsoft.com/office/drawing/2014/main" id="{48B83898-6A56-F7FD-0DBA-1C624D190A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6341" y="1917454"/>
            <a:ext cx="1553409" cy="1945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6" name="Picture 28" descr="Alfabet, A, Brief, Mooie Bloemen">
            <a:extLst>
              <a:ext uri="{FF2B5EF4-FFF2-40B4-BE49-F238E27FC236}">
                <a16:creationId xmlns:a16="http://schemas.microsoft.com/office/drawing/2014/main" id="{C32F2D5E-42B5-341E-DAB6-0C22F984C6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8912" y="2194257"/>
            <a:ext cx="1432332" cy="1500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78" name="Picture 30" descr="Brief, Alfabet, Karakter">
            <a:extLst>
              <a:ext uri="{FF2B5EF4-FFF2-40B4-BE49-F238E27FC236}">
                <a16:creationId xmlns:a16="http://schemas.microsoft.com/office/drawing/2014/main" id="{9DF226D5-0158-825F-F7CB-04DA138F9B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5376" y="409648"/>
            <a:ext cx="1592718" cy="1592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352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73CDC-03D7-0F68-CED8-E40F36CF4069}"/>
            </a:ext>
          </a:extLst>
        </p:cNvPr>
        <p:cNvGrpSpPr/>
        <p:nvPr/>
      </p:nvGrpSpPr>
      <p:grpSpPr>
        <a:xfrm>
          <a:off x="0" y="0"/>
          <a:ext cx="0" cy="0"/>
          <a:chOff x="0" y="0"/>
          <a:chExt cx="0" cy="0"/>
        </a:xfrm>
      </p:grpSpPr>
      <p:sp>
        <p:nvSpPr>
          <p:cNvPr id="7" name="Ovaal 6">
            <a:extLst>
              <a:ext uri="{FF2B5EF4-FFF2-40B4-BE49-F238E27FC236}">
                <a16:creationId xmlns:a16="http://schemas.microsoft.com/office/drawing/2014/main" id="{E0C42E38-E6AF-1B33-DA11-6AA8D27970C3}"/>
              </a:ext>
            </a:extLst>
          </p:cNvPr>
          <p:cNvSpPr/>
          <p:nvPr/>
        </p:nvSpPr>
        <p:spPr>
          <a:xfrm>
            <a:off x="4299284" y="1692442"/>
            <a:ext cx="3593432" cy="3473116"/>
          </a:xfrm>
          <a:prstGeom prst="ellips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8" name="Tekstvak 7">
            <a:extLst>
              <a:ext uri="{FF2B5EF4-FFF2-40B4-BE49-F238E27FC236}">
                <a16:creationId xmlns:a16="http://schemas.microsoft.com/office/drawing/2014/main" id="{A3190933-C84D-A575-129E-707545CA9B0F}"/>
              </a:ext>
            </a:extLst>
          </p:cNvPr>
          <p:cNvSpPr txBox="1"/>
          <p:nvPr/>
        </p:nvSpPr>
        <p:spPr>
          <a:xfrm>
            <a:off x="4944979" y="3075057"/>
            <a:ext cx="2302042" cy="707886"/>
          </a:xfrm>
          <a:prstGeom prst="rect">
            <a:avLst/>
          </a:prstGeom>
          <a:noFill/>
        </p:spPr>
        <p:txBody>
          <a:bodyPr wrap="square" rtlCol="0">
            <a:spAutoFit/>
          </a:bodyPr>
          <a:lstStyle/>
          <a:p>
            <a:pPr algn="ctr"/>
            <a:r>
              <a:rPr lang="nl-NL" sz="4000" dirty="0"/>
              <a:t>Geloof</a:t>
            </a:r>
          </a:p>
        </p:txBody>
      </p:sp>
    </p:spTree>
    <p:extLst>
      <p:ext uri="{BB962C8B-B14F-4D97-AF65-F5344CB8AC3E}">
        <p14:creationId xmlns:p14="http://schemas.microsoft.com/office/powerpoint/2010/main" val="31192735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03848-0E81-AD70-1F10-C8AE21317E0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E5B88E6-1918-3F06-FF1F-B36E22AC4F0B}"/>
              </a:ext>
            </a:extLst>
          </p:cNvPr>
          <p:cNvSpPr txBox="1"/>
          <p:nvPr/>
        </p:nvSpPr>
        <p:spPr>
          <a:xfrm>
            <a:off x="2394284" y="1936283"/>
            <a:ext cx="7403432" cy="2985433"/>
          </a:xfrm>
          <a:prstGeom prst="rect">
            <a:avLst/>
          </a:prstGeom>
          <a:noFill/>
        </p:spPr>
        <p:txBody>
          <a:bodyPr wrap="square">
            <a:spAutoFit/>
          </a:bodyPr>
          <a:lstStyle/>
          <a:p>
            <a:pPr marL="0" marR="0" indent="0" algn="l"/>
            <a:r>
              <a:rPr lang="nl-NL" sz="2400" b="1" kern="1400" dirty="0" err="1">
                <a:ln>
                  <a:noFill/>
                </a:ln>
                <a:effectLst/>
                <a:latin typeface="Calibri Light" panose="020F0302020204030204" pitchFamily="34" charset="0"/>
              </a:rPr>
              <a:t>ge·l</a:t>
            </a:r>
            <a:r>
              <a:rPr lang="nl-NL" sz="2400" b="1" u="sng" kern="1400" dirty="0" err="1">
                <a:ln>
                  <a:noFill/>
                </a:ln>
                <a:effectLst/>
                <a:latin typeface="Calibri Light" panose="020F0302020204030204" pitchFamily="34" charset="0"/>
              </a:rPr>
              <a:t>oo</a:t>
            </a:r>
            <a:r>
              <a:rPr lang="nl-NL" sz="2400" b="1" kern="1400" dirty="0" err="1">
                <a:ln>
                  <a:noFill/>
                </a:ln>
                <a:effectLst/>
                <a:latin typeface="Calibri Light" panose="020F0302020204030204" pitchFamily="34" charset="0"/>
              </a:rPr>
              <a:t>f</a:t>
            </a:r>
            <a:r>
              <a:rPr lang="nl-NL" sz="2400" b="1" kern="1400" dirty="0">
                <a:ln>
                  <a:noFill/>
                </a:ln>
                <a:effectLst/>
                <a:latin typeface="Calibri Light" panose="020F0302020204030204" pitchFamily="34" charset="0"/>
              </a:rPr>
              <a:t> </a:t>
            </a:r>
            <a:r>
              <a:rPr lang="nl-NL" sz="2400" b="1" i="1" kern="1400" dirty="0">
                <a:ln>
                  <a:noFill/>
                </a:ln>
                <a:effectLst/>
                <a:latin typeface="Calibri Light" panose="020F0302020204030204" pitchFamily="34" charset="0"/>
              </a:rPr>
              <a:t>(het; o; </a:t>
            </a:r>
            <a:r>
              <a:rPr lang="nl-NL" sz="2400" b="1" kern="1400" dirty="0">
                <a:ln>
                  <a:noFill/>
                </a:ln>
                <a:effectLst/>
                <a:latin typeface="Calibri Light" panose="020F0302020204030204" pitchFamily="34" charset="0"/>
              </a:rPr>
              <a:t>meervoud: </a:t>
            </a:r>
            <a:r>
              <a:rPr lang="nl-NL" sz="2400" b="1" i="1" kern="1400" dirty="0">
                <a:ln>
                  <a:noFill/>
                </a:ln>
                <a:effectLst/>
                <a:latin typeface="Calibri Light" panose="020F0302020204030204" pitchFamily="34" charset="0"/>
              </a:rPr>
              <a:t>geloven)</a:t>
            </a:r>
          </a:p>
          <a:p>
            <a:pPr marL="0" marR="0" indent="0" algn="l"/>
            <a:endParaRPr lang="nl-NL" sz="1400" kern="1400" dirty="0">
              <a:ln>
                <a:noFill/>
              </a:ln>
              <a:effectLst/>
              <a:latin typeface="Times New Roman" panose="02020603050405020304" pitchFamily="18" charset="0"/>
            </a:endParaRPr>
          </a:p>
          <a:p>
            <a:pPr marL="0" marR="0" indent="0" algn="l"/>
            <a:r>
              <a:rPr lang="nl-NL" sz="1800" b="1" kern="1400" dirty="0">
                <a:ln>
                  <a:noFill/>
                </a:ln>
                <a:effectLst/>
                <a:latin typeface="Calibri Light" panose="020F0302020204030204" pitchFamily="34" charset="0"/>
              </a:rPr>
              <a:t>1 het vertrouwen in de waarheid van iets: </a:t>
            </a:r>
            <a:r>
              <a:rPr lang="nl-NL" sz="1800" b="1" i="1" kern="1400" dirty="0">
                <a:ln>
                  <a:noFill/>
                </a:ln>
                <a:effectLst/>
                <a:latin typeface="Calibri Light" panose="020F0302020204030204" pitchFamily="34" charset="0"/>
              </a:rPr>
              <a:t>geloof hechten aan iets </a:t>
            </a:r>
            <a:r>
              <a:rPr lang="nl-NL" sz="1800" b="1" kern="1400" dirty="0">
                <a:ln>
                  <a:noFill/>
                </a:ln>
                <a:effectLst/>
                <a:latin typeface="Calibri Light" panose="020F0302020204030204" pitchFamily="34" charset="0"/>
              </a:rPr>
              <a:t>het geloven</a:t>
            </a:r>
          </a:p>
          <a:p>
            <a:pPr marL="0" marR="0" indent="0" algn="l"/>
            <a:endParaRPr lang="nl-NL" sz="1400" kern="1400" dirty="0">
              <a:ln>
                <a:noFill/>
              </a:ln>
              <a:effectLst/>
              <a:latin typeface="Times New Roman" panose="02020603050405020304" pitchFamily="18" charset="0"/>
            </a:endParaRPr>
          </a:p>
          <a:p>
            <a:pPr marL="0" marR="0" indent="0" algn="l"/>
            <a:r>
              <a:rPr lang="nl-NL" sz="1800" b="1" kern="1400" dirty="0">
                <a:ln>
                  <a:noFill/>
                </a:ln>
                <a:effectLst/>
                <a:latin typeface="Calibri Light" panose="020F0302020204030204" pitchFamily="34" charset="0"/>
              </a:rPr>
              <a:t>2 een vast en innig vertrouwen op God: </a:t>
            </a:r>
          </a:p>
          <a:p>
            <a:pPr marL="0" marR="0" indent="0" algn="l"/>
            <a:r>
              <a:rPr lang="nl-NL" sz="1800" b="1" i="1" kern="1400" dirty="0">
                <a:ln>
                  <a:noFill/>
                </a:ln>
                <a:effectLst/>
                <a:latin typeface="Calibri Light" panose="020F0302020204030204" pitchFamily="34" charset="0"/>
              </a:rPr>
              <a:t>van zijn geloof vallen </a:t>
            </a:r>
          </a:p>
          <a:p>
            <a:pPr marL="0" marR="0" indent="0" algn="l"/>
            <a:r>
              <a:rPr lang="nl-NL" sz="1800" b="1" i="1" kern="1400" dirty="0">
                <a:ln>
                  <a:noFill/>
                </a:ln>
                <a:effectLst/>
                <a:latin typeface="Calibri Light" panose="020F0302020204030204" pitchFamily="34" charset="0"/>
              </a:rPr>
              <a:t>(a) </a:t>
            </a:r>
            <a:r>
              <a:rPr lang="nl-NL" sz="1800" b="1" kern="1400" dirty="0">
                <a:ln>
                  <a:noFill/>
                </a:ln>
                <a:effectLst/>
                <a:latin typeface="Calibri Light" panose="020F0302020204030204" pitchFamily="34" charset="0"/>
              </a:rPr>
              <a:t>zijn godsdienstige overtuiging verliezen</a:t>
            </a:r>
          </a:p>
          <a:p>
            <a:pPr marL="0" marR="0" indent="0" algn="l"/>
            <a:r>
              <a:rPr lang="nl-NL" sz="1800" b="1" i="1" kern="1400" dirty="0">
                <a:ln>
                  <a:noFill/>
                </a:ln>
                <a:effectLst/>
                <a:latin typeface="Calibri Light" panose="020F0302020204030204" pitchFamily="34" charset="0"/>
              </a:rPr>
              <a:t>(b) </a:t>
            </a:r>
            <a:r>
              <a:rPr lang="nl-NL" sz="1800" b="1" kern="1400" dirty="0">
                <a:ln>
                  <a:noFill/>
                </a:ln>
                <a:effectLst/>
                <a:latin typeface="Calibri Light" panose="020F0302020204030204" pitchFamily="34" charset="0"/>
              </a:rPr>
              <a:t>principes opgeven of ertegen zondigen</a:t>
            </a:r>
          </a:p>
          <a:p>
            <a:pPr marL="0" marR="0" indent="0" algn="l"/>
            <a:endParaRPr lang="nl-NL" sz="1400" kern="1400" dirty="0">
              <a:ln>
                <a:noFill/>
              </a:ln>
              <a:effectLst/>
              <a:latin typeface="Times New Roman" panose="02020603050405020304" pitchFamily="18" charset="0"/>
            </a:endParaRPr>
          </a:p>
          <a:p>
            <a:pPr marL="0" marR="0" indent="0" algn="l"/>
            <a:r>
              <a:rPr lang="nl-NL" sz="1800" b="1" kern="1400" dirty="0">
                <a:ln>
                  <a:noFill/>
                </a:ln>
                <a:effectLst/>
                <a:latin typeface="Calibri Light" panose="020F0302020204030204" pitchFamily="34" charset="0"/>
              </a:rPr>
              <a:t>3 godsdienst</a:t>
            </a:r>
            <a:endParaRPr lang="nl-NL" sz="1400" kern="1400" dirty="0">
              <a:ln>
                <a:noFill/>
              </a:ln>
              <a:effectLst/>
              <a:latin typeface="Times New Roman" panose="02020603050405020304" pitchFamily="18" charset="0"/>
            </a:endParaRPr>
          </a:p>
          <a:p>
            <a:pPr marL="0" marR="0" indent="0" algn="l"/>
            <a:r>
              <a:rPr lang="nl-NL" sz="1400" kern="1400" dirty="0">
                <a:ln>
                  <a:noFill/>
                </a:ln>
                <a:solidFill>
                  <a:srgbClr val="000000"/>
                </a:solidFill>
                <a:effectLst/>
                <a:latin typeface="Times New Roman" panose="02020603050405020304" pitchFamily="18" charset="0"/>
              </a:rPr>
              <a:t> </a:t>
            </a:r>
          </a:p>
        </p:txBody>
      </p:sp>
    </p:spTree>
    <p:extLst>
      <p:ext uri="{BB962C8B-B14F-4D97-AF65-F5344CB8AC3E}">
        <p14:creationId xmlns:p14="http://schemas.microsoft.com/office/powerpoint/2010/main" val="7706698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5D7E3-8DCE-9C2C-42DA-1B2F16CF70A0}"/>
            </a:ext>
          </a:extLst>
        </p:cNvPr>
        <p:cNvGrpSpPr/>
        <p:nvPr/>
      </p:nvGrpSpPr>
      <p:grpSpPr>
        <a:xfrm>
          <a:off x="0" y="0"/>
          <a:ext cx="0" cy="0"/>
          <a:chOff x="0" y="0"/>
          <a:chExt cx="0" cy="0"/>
        </a:xfrm>
      </p:grpSpPr>
      <p:pic>
        <p:nvPicPr>
          <p:cNvPr id="6" name="Afbeelding 5">
            <a:hlinkClick r:id="rId3"/>
            <a:extLst>
              <a:ext uri="{FF2B5EF4-FFF2-40B4-BE49-F238E27FC236}">
                <a16:creationId xmlns:a16="http://schemas.microsoft.com/office/drawing/2014/main" id="{D056E186-7A06-CF7B-72F1-2BAC8AE6638C}"/>
              </a:ext>
            </a:extLst>
          </p:cNvPr>
          <p:cNvPicPr>
            <a:picLocks noChangeAspect="1"/>
          </p:cNvPicPr>
          <p:nvPr/>
        </p:nvPicPr>
        <p:blipFill>
          <a:blip r:embed="rId4"/>
          <a:stretch>
            <a:fillRect/>
          </a:stretch>
        </p:blipFill>
        <p:spPr>
          <a:xfrm>
            <a:off x="1820779" y="1122453"/>
            <a:ext cx="8550442" cy="4613094"/>
          </a:xfrm>
          <a:prstGeom prst="rect">
            <a:avLst/>
          </a:prstGeom>
        </p:spPr>
      </p:pic>
    </p:spTree>
    <p:extLst>
      <p:ext uri="{BB962C8B-B14F-4D97-AF65-F5344CB8AC3E}">
        <p14:creationId xmlns:p14="http://schemas.microsoft.com/office/powerpoint/2010/main" val="14096974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EB6F2-61C6-4813-F330-941410CA9A40}"/>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89EE0AAC-650D-921D-5900-1254531190BE}"/>
              </a:ext>
            </a:extLst>
          </p:cNvPr>
          <p:cNvPicPr>
            <a:picLocks noChangeAspect="1"/>
          </p:cNvPicPr>
          <p:nvPr/>
        </p:nvPicPr>
        <p:blipFill>
          <a:blip r:embed="rId3"/>
          <a:stretch>
            <a:fillRect/>
          </a:stretch>
        </p:blipFill>
        <p:spPr>
          <a:xfrm>
            <a:off x="3935977" y="368968"/>
            <a:ext cx="4320045" cy="6120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37974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1D287-8945-07A4-E482-3D69B7A78F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012350-831A-70A0-ADCC-2EA132A1C806}"/>
              </a:ext>
            </a:extLst>
          </p:cNvPr>
          <p:cNvSpPr>
            <a:spLocks noGrp="1"/>
          </p:cNvSpPr>
          <p:nvPr>
            <p:ph type="ctrTitle"/>
          </p:nvPr>
        </p:nvSpPr>
        <p:spPr>
          <a:xfrm>
            <a:off x="2382252" y="3003592"/>
            <a:ext cx="7427495" cy="850816"/>
          </a:xfrm>
        </p:spPr>
        <p:txBody>
          <a:bodyPr/>
          <a:lstStyle/>
          <a:p>
            <a:r>
              <a:rPr lang="nl-NL" dirty="0"/>
              <a:t>Les 10: Dit geloof ik (2)</a:t>
            </a:r>
          </a:p>
        </p:txBody>
      </p:sp>
    </p:spTree>
    <p:extLst>
      <p:ext uri="{BB962C8B-B14F-4D97-AF65-F5344CB8AC3E}">
        <p14:creationId xmlns:p14="http://schemas.microsoft.com/office/powerpoint/2010/main" val="28686475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CCB0A-92FF-4353-5A7C-C28BEAA2DE95}"/>
            </a:ext>
          </a:extLst>
        </p:cNvPr>
        <p:cNvGrpSpPr/>
        <p:nvPr/>
      </p:nvGrpSpPr>
      <p:grpSpPr>
        <a:xfrm>
          <a:off x="0" y="0"/>
          <a:ext cx="0" cy="0"/>
          <a:chOff x="0" y="0"/>
          <a:chExt cx="0" cy="0"/>
        </a:xfrm>
      </p:grpSpPr>
      <p:pic>
        <p:nvPicPr>
          <p:cNvPr id="6" name="Afbeelding 5">
            <a:hlinkClick r:id="rId3"/>
            <a:extLst>
              <a:ext uri="{FF2B5EF4-FFF2-40B4-BE49-F238E27FC236}">
                <a16:creationId xmlns:a16="http://schemas.microsoft.com/office/drawing/2014/main" id="{E26EE577-23C6-7C61-7918-3C6C53DD0D2B}"/>
              </a:ext>
            </a:extLst>
          </p:cNvPr>
          <p:cNvPicPr>
            <a:picLocks noChangeAspect="1"/>
          </p:cNvPicPr>
          <p:nvPr/>
        </p:nvPicPr>
        <p:blipFill>
          <a:blip r:embed="rId4"/>
          <a:stretch>
            <a:fillRect/>
          </a:stretch>
        </p:blipFill>
        <p:spPr>
          <a:xfrm>
            <a:off x="1820779" y="1122453"/>
            <a:ext cx="8550442" cy="4613094"/>
          </a:xfrm>
          <a:prstGeom prst="rect">
            <a:avLst/>
          </a:prstGeom>
        </p:spPr>
      </p:pic>
    </p:spTree>
    <p:extLst>
      <p:ext uri="{BB962C8B-B14F-4D97-AF65-F5344CB8AC3E}">
        <p14:creationId xmlns:p14="http://schemas.microsoft.com/office/powerpoint/2010/main" val="31206674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C44AB-09A8-66BC-9236-5DC2418B5E2B}"/>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AD89AD24-527C-D5EE-0DF7-383067E77BEC}"/>
              </a:ext>
            </a:extLst>
          </p:cNvPr>
          <p:cNvPicPr>
            <a:picLocks noChangeAspect="1"/>
          </p:cNvPicPr>
          <p:nvPr/>
        </p:nvPicPr>
        <p:blipFill>
          <a:blip r:embed="rId3"/>
          <a:stretch>
            <a:fillRect/>
          </a:stretch>
        </p:blipFill>
        <p:spPr>
          <a:xfrm>
            <a:off x="3952889" y="397042"/>
            <a:ext cx="4286221" cy="6063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02906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6799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D2BF8-DE8C-86EE-731D-4CF9C0E243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B7DEE0-A12D-2FBC-DC0E-BC516651E973}"/>
              </a:ext>
            </a:extLst>
          </p:cNvPr>
          <p:cNvSpPr>
            <a:spLocks noGrp="1"/>
          </p:cNvSpPr>
          <p:nvPr>
            <p:ph type="ctrTitle"/>
          </p:nvPr>
        </p:nvSpPr>
        <p:spPr>
          <a:xfrm>
            <a:off x="2382252" y="3003592"/>
            <a:ext cx="7427495" cy="850816"/>
          </a:xfrm>
        </p:spPr>
        <p:txBody>
          <a:bodyPr/>
          <a:lstStyle/>
          <a:p>
            <a:r>
              <a:rPr lang="nl-NL" dirty="0"/>
              <a:t>Les 2: Mijn handleiding</a:t>
            </a:r>
          </a:p>
        </p:txBody>
      </p:sp>
    </p:spTree>
    <p:extLst>
      <p:ext uri="{BB962C8B-B14F-4D97-AF65-F5344CB8AC3E}">
        <p14:creationId xmlns:p14="http://schemas.microsoft.com/office/powerpoint/2010/main" val="3814997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tis stockfoto met anoniem, beuk, bijeenkomst Stockfoto">
            <a:extLst>
              <a:ext uri="{FF2B5EF4-FFF2-40B4-BE49-F238E27FC236}">
                <a16:creationId xmlns:a16="http://schemas.microsoft.com/office/drawing/2014/main" id="{BB985C54-135A-7F8E-4597-A7CAAD314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26" y="2158199"/>
            <a:ext cx="3816216" cy="254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Gratis stockfoto met aanpak, blauwe pionnen, bordspel Stockfoto">
            <a:extLst>
              <a:ext uri="{FF2B5EF4-FFF2-40B4-BE49-F238E27FC236}">
                <a16:creationId xmlns:a16="http://schemas.microsoft.com/office/drawing/2014/main" id="{E21D1282-1957-11BB-D2E5-D030A66746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1730" y="3775624"/>
            <a:ext cx="3816216" cy="254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gratis Man Leest Een Gebruiksaanwijzing  Stockfoto">
            <a:extLst>
              <a:ext uri="{FF2B5EF4-FFF2-40B4-BE49-F238E27FC236}">
                <a16:creationId xmlns:a16="http://schemas.microsoft.com/office/drawing/2014/main" id="{B6E4DCA7-11E6-478E-89D4-88E792535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787" y="2031081"/>
            <a:ext cx="2784698" cy="2795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Gratis stockfoto met ambachtelijk gemaakt, ambachtelijk werk, ambachtsman Stockfoto">
            <a:extLst>
              <a:ext uri="{FF2B5EF4-FFF2-40B4-BE49-F238E27FC236}">
                <a16:creationId xmlns:a16="http://schemas.microsoft.com/office/drawing/2014/main" id="{21D8D88F-56DD-292E-B3D6-0326B1B689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1730" y="586721"/>
            <a:ext cx="3814440" cy="2540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49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6699-4FFA-4677-E14D-B4BB10449AE1}"/>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A5944138-0300-5F69-895D-859728F9D574}"/>
              </a:ext>
            </a:extLst>
          </p:cNvPr>
          <p:cNvPicPr>
            <a:picLocks noChangeAspect="1"/>
          </p:cNvPicPr>
          <p:nvPr/>
        </p:nvPicPr>
        <p:blipFill>
          <a:blip r:embed="rId3"/>
          <a:stretch>
            <a:fillRect/>
          </a:stretch>
        </p:blipFill>
        <p:spPr>
          <a:xfrm>
            <a:off x="683283" y="914400"/>
            <a:ext cx="3316178" cy="4666718"/>
          </a:xfrm>
          <a:prstGeom prst="rect">
            <a:avLst/>
          </a:prstGeom>
          <a:ln>
            <a:noFill/>
          </a:ln>
          <a:effectLst>
            <a:outerShdw blurRad="292100" dist="139700" dir="2700000" algn="tl" rotWithShape="0">
              <a:srgbClr val="333333">
                <a:alpha val="65000"/>
              </a:srgbClr>
            </a:outerShdw>
          </a:effectLst>
        </p:spPr>
      </p:pic>
      <p:pic>
        <p:nvPicPr>
          <p:cNvPr id="7" name="Afbeelding 6">
            <a:extLst>
              <a:ext uri="{FF2B5EF4-FFF2-40B4-BE49-F238E27FC236}">
                <a16:creationId xmlns:a16="http://schemas.microsoft.com/office/drawing/2014/main" id="{2609C77D-30FC-E213-96AD-2735DC1D469B}"/>
              </a:ext>
            </a:extLst>
          </p:cNvPr>
          <p:cNvPicPr>
            <a:picLocks noChangeAspect="1"/>
          </p:cNvPicPr>
          <p:nvPr/>
        </p:nvPicPr>
        <p:blipFill>
          <a:blip r:embed="rId4"/>
          <a:stretch>
            <a:fillRect/>
          </a:stretch>
        </p:blipFill>
        <p:spPr>
          <a:xfrm>
            <a:off x="4445971" y="914400"/>
            <a:ext cx="3300059" cy="4665600"/>
          </a:xfrm>
          <a:prstGeom prst="rect">
            <a:avLst/>
          </a:prstGeom>
          <a:ln>
            <a:noFill/>
          </a:ln>
          <a:effectLst>
            <a:outerShdw blurRad="292100" dist="139700" dir="2700000" algn="tl" rotWithShape="0">
              <a:srgbClr val="333333">
                <a:alpha val="65000"/>
              </a:srgbClr>
            </a:outerShdw>
          </a:effectLst>
        </p:spPr>
      </p:pic>
      <p:pic>
        <p:nvPicPr>
          <p:cNvPr id="9" name="Afbeelding 8">
            <a:extLst>
              <a:ext uri="{FF2B5EF4-FFF2-40B4-BE49-F238E27FC236}">
                <a16:creationId xmlns:a16="http://schemas.microsoft.com/office/drawing/2014/main" id="{5D5A315C-E0A0-8B96-341C-3BD71E48DDC7}"/>
              </a:ext>
            </a:extLst>
          </p:cNvPr>
          <p:cNvPicPr>
            <a:picLocks noChangeAspect="1"/>
          </p:cNvPicPr>
          <p:nvPr/>
        </p:nvPicPr>
        <p:blipFill>
          <a:blip r:embed="rId5"/>
          <a:stretch>
            <a:fillRect/>
          </a:stretch>
        </p:blipFill>
        <p:spPr>
          <a:xfrm>
            <a:off x="8192541" y="915518"/>
            <a:ext cx="3329695" cy="466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70691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E9176-F507-DD90-9359-E50A6BFF6E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369A64-3672-FDCB-6DBE-42B88274E4D5}"/>
              </a:ext>
            </a:extLst>
          </p:cNvPr>
          <p:cNvSpPr>
            <a:spLocks noGrp="1"/>
          </p:cNvSpPr>
          <p:nvPr>
            <p:ph type="ctrTitle"/>
          </p:nvPr>
        </p:nvSpPr>
        <p:spPr>
          <a:xfrm>
            <a:off x="2382252" y="3003592"/>
            <a:ext cx="7427495" cy="850816"/>
          </a:xfrm>
        </p:spPr>
        <p:txBody>
          <a:bodyPr/>
          <a:lstStyle/>
          <a:p>
            <a:r>
              <a:rPr lang="nl-NL" dirty="0"/>
              <a:t>Les 3: Ik ben uniek</a:t>
            </a:r>
          </a:p>
        </p:txBody>
      </p:sp>
    </p:spTree>
    <p:extLst>
      <p:ext uri="{BB962C8B-B14F-4D97-AF65-F5344CB8AC3E}">
        <p14:creationId xmlns:p14="http://schemas.microsoft.com/office/powerpoint/2010/main" val="18192286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5B4B0-AFFD-9530-88C7-A61488D23A3F}"/>
            </a:ext>
          </a:extLst>
        </p:cNvPr>
        <p:cNvGrpSpPr/>
        <p:nvPr/>
      </p:nvGrpSpPr>
      <p:grpSpPr>
        <a:xfrm>
          <a:off x="0" y="0"/>
          <a:ext cx="0" cy="0"/>
          <a:chOff x="0" y="0"/>
          <a:chExt cx="0" cy="0"/>
        </a:xfrm>
      </p:grpSpPr>
      <p:pic>
        <p:nvPicPr>
          <p:cNvPr id="13" name="Afbeelding 12">
            <a:extLst>
              <a:ext uri="{FF2B5EF4-FFF2-40B4-BE49-F238E27FC236}">
                <a16:creationId xmlns:a16="http://schemas.microsoft.com/office/drawing/2014/main" id="{07A9B826-0715-4557-8B36-0FCF4B3F9C0E}"/>
              </a:ext>
            </a:extLst>
          </p:cNvPr>
          <p:cNvPicPr>
            <a:picLocks noChangeAspect="1"/>
          </p:cNvPicPr>
          <p:nvPr/>
        </p:nvPicPr>
        <p:blipFill>
          <a:blip r:embed="rId3"/>
          <a:stretch>
            <a:fillRect/>
          </a:stretch>
        </p:blipFill>
        <p:spPr>
          <a:xfrm>
            <a:off x="3702467" y="385010"/>
            <a:ext cx="4787066" cy="60879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74604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8D03-E5DA-BCB6-93A9-432283FD345B}"/>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CC13217C-F771-3300-3A81-F931824A3C8D}"/>
              </a:ext>
            </a:extLst>
          </p:cNvPr>
          <p:cNvPicPr>
            <a:picLocks noChangeAspect="1"/>
          </p:cNvPicPr>
          <p:nvPr/>
        </p:nvPicPr>
        <p:blipFill>
          <a:blip r:embed="rId3"/>
          <a:stretch>
            <a:fillRect/>
          </a:stretch>
        </p:blipFill>
        <p:spPr>
          <a:xfrm>
            <a:off x="4232748" y="788441"/>
            <a:ext cx="3726503" cy="52811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45705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Vizier" id="{B254CE00-8B6E-405B-AC80-2C2D1B63F53F}" vid="{D34A9B6E-9100-4F78-9F78-1CF535FF911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19c6a8b-697f-4a45-ad34-db986db1614b">
      <UserInfo>
        <DisplayName/>
        <AccountId xsi:nil="true"/>
        <AccountType/>
      </UserInfo>
    </SharedWithUsers>
    <MediaLengthInSeconds xmlns="3520fa76-5e0c-48d9-86db-cc74f661fd35" xsi:nil="true"/>
    <lcf76f155ced4ddcb4097134ff3c332f xmlns="3520fa76-5e0c-48d9-86db-cc74f661fd35">
      <Terms xmlns="http://schemas.microsoft.com/office/infopath/2007/PartnerControls"/>
    </lcf76f155ced4ddcb4097134ff3c332f>
    <TaxCatchAll xmlns="d19c6a8b-697f-4a45-ad34-db986db161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EB9FABF894D34C917BC3973BD4E6B8" ma:contentTypeVersion="18" ma:contentTypeDescription="Een nieuw document maken." ma:contentTypeScope="" ma:versionID="75655a462b8fed1a76aeef5a8244bd89">
  <xsd:schema xmlns:xsd="http://www.w3.org/2001/XMLSchema" xmlns:xs="http://www.w3.org/2001/XMLSchema" xmlns:p="http://schemas.microsoft.com/office/2006/metadata/properties" xmlns:ns2="3520fa76-5e0c-48d9-86db-cc74f661fd35" xmlns:ns3="d19c6a8b-697f-4a45-ad34-db986db1614b" targetNamespace="http://schemas.microsoft.com/office/2006/metadata/properties" ma:root="true" ma:fieldsID="5764f38feb071fd99318b2dd6acc5758" ns2:_="" ns3:_="">
    <xsd:import namespace="3520fa76-5e0c-48d9-86db-cc74f661fd35"/>
    <xsd:import namespace="d19c6a8b-697f-4a45-ad34-db986db161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20fa76-5e0c-48d9-86db-cc74f661f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a3369d9e-d5a2-42e3-a834-2fe58785c87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9c6a8b-697f-4a45-ad34-db986db1614b"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8ae2fc3-c4fc-499b-a2b6-4c6b2ac86baf}" ma:internalName="TaxCatchAll" ma:showField="CatchAllData" ma:web="d19c6a8b-697f-4a45-ad34-db986db161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F7C39A-10BB-4560-9070-34EC51FBB9C1}">
  <ds:schemaRefs>
    <ds:schemaRef ds:uri="http://purl.org/dc/terms/"/>
    <ds:schemaRef ds:uri="http://www.w3.org/XML/1998/namespace"/>
    <ds:schemaRef ds:uri="d19c6a8b-697f-4a45-ad34-db986db1614b"/>
    <ds:schemaRef ds:uri="http://purl.org/dc/dcmitype/"/>
    <ds:schemaRef ds:uri="http://schemas.microsoft.com/office/2006/documentManagement/types"/>
    <ds:schemaRef ds:uri="http://purl.org/dc/elements/1.1/"/>
    <ds:schemaRef ds:uri="3520fa76-5e0c-48d9-86db-cc74f661fd35"/>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F959BD0-1D16-4E5C-B87C-E5A18EF978DF}">
  <ds:schemaRefs>
    <ds:schemaRef ds:uri="http://schemas.microsoft.com/sharepoint/v3/contenttype/forms"/>
  </ds:schemaRefs>
</ds:datastoreItem>
</file>

<file path=customXml/itemProps3.xml><?xml version="1.0" encoding="utf-8"?>
<ds:datastoreItem xmlns:ds="http://schemas.openxmlformats.org/officeDocument/2006/customXml" ds:itemID="{0CE958A6-9E46-41A8-964B-F597D9924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20fa76-5e0c-48d9-86db-cc74f661fd35"/>
    <ds:schemaRef ds:uri="d19c6a8b-697f-4a45-ad34-db986db161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Vizier</Template>
  <TotalTime>4346</TotalTime>
  <Words>2529</Words>
  <Application>Microsoft Office PowerPoint</Application>
  <PresentationFormat>Breedbeeld</PresentationFormat>
  <Paragraphs>248</Paragraphs>
  <Slides>37</Slides>
  <Notes>37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37</vt:i4>
      </vt:variant>
    </vt:vector>
  </HeadingPairs>
  <TitlesOfParts>
    <vt:vector size="44" baseType="lpstr">
      <vt:lpstr>Aptos</vt:lpstr>
      <vt:lpstr>Arial</vt:lpstr>
      <vt:lpstr>Calibri</vt:lpstr>
      <vt:lpstr>Calibri Light</vt:lpstr>
      <vt:lpstr>Symbol</vt:lpstr>
      <vt:lpstr>Times New Roman</vt:lpstr>
      <vt:lpstr>Kantoorthema</vt:lpstr>
      <vt:lpstr>Verdiepingsopdrachten </vt:lpstr>
      <vt:lpstr>Les 1: Mijn naam</vt:lpstr>
      <vt:lpstr>PowerPoint-presentatie</vt:lpstr>
      <vt:lpstr>Les 2: Mijn handleiding</vt:lpstr>
      <vt:lpstr>PowerPoint-presentatie</vt:lpstr>
      <vt:lpstr>PowerPoint-presentatie</vt:lpstr>
      <vt:lpstr>Les 3: Ik ben uniek</vt:lpstr>
      <vt:lpstr>PowerPoint-presentatie</vt:lpstr>
      <vt:lpstr>PowerPoint-presentatie</vt:lpstr>
      <vt:lpstr>Les 4: Even een (levens)vraagje</vt:lpstr>
      <vt:lpstr>PowerPoint-presentatie</vt:lpstr>
      <vt:lpstr>PowerPoint-presentatie</vt:lpstr>
      <vt:lpstr>Les 5: Ik ben, ik ben, wie jij niet bent</vt:lpstr>
      <vt:lpstr>PowerPoint-presentatie</vt:lpstr>
      <vt:lpstr>PowerPoint-presentatie</vt:lpstr>
      <vt:lpstr>PowerPoint-presentatie</vt:lpstr>
      <vt:lpstr>Les 6: Handlezen</vt:lpstr>
      <vt:lpstr>PowerPoint-presentatie</vt:lpstr>
      <vt:lpstr>Les 7: Allemaal regels</vt:lpstr>
      <vt:lpstr>PowerPoint-presentatie</vt:lpstr>
      <vt:lpstr>PowerPoint-presentatie</vt:lpstr>
      <vt:lpstr>PowerPoint-presentatie</vt:lpstr>
      <vt:lpstr>PowerPoint-presentatie</vt:lpstr>
      <vt:lpstr>PowerPoint-presentatie</vt:lpstr>
      <vt:lpstr>PowerPoint-presentatie</vt:lpstr>
      <vt:lpstr>Les 8: De Gulden Regel</vt:lpstr>
      <vt:lpstr>PowerPoint-presentatie</vt:lpstr>
      <vt:lpstr>PowerPoint-presentatie</vt:lpstr>
      <vt:lpstr>Les 9: Dit geloof ik (1)</vt:lpstr>
      <vt:lpstr>PowerPoint-presentatie</vt:lpstr>
      <vt:lpstr>PowerPoint-presentatie</vt:lpstr>
      <vt:lpstr>PowerPoint-presentatie</vt:lpstr>
      <vt:lpstr>PowerPoint-presentatie</vt:lpstr>
      <vt:lpstr>Les 10: Dit geloof ik (2)</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Marlies Bruining-Kruiper</dc:creator>
  <cp:lastModifiedBy>Marlies Bruining-Kruiper</cp:lastModifiedBy>
  <cp:revision>54</cp:revision>
  <cp:lastPrinted>2025-01-15T09:19:15Z</cp:lastPrinted>
  <dcterms:created xsi:type="dcterms:W3CDTF">2024-12-11T10:49:47Z</dcterms:created>
  <dcterms:modified xsi:type="dcterms:W3CDTF">2025-01-15T09:21:27Z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0x010100E4EB9FABF894D34C917BC3973BD4E6B8</vt:lpwstr>
  </property>
  <property fmtid="{D5CDD505-2E9C-101B-9397-08002B2CF9AE}" pid="3" name="Order">
    <vt:r8>299700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